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8"/>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 id="299" r:id="rId85"/>
    <p:sldId id="300" r:id="rId86"/>
    <p:sldId id="301" r:id="rId8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oto Serif" charset="1" panose="02020600060500020200"/>
      <p:regular r:id="rId12"/>
    </p:embeddedFont>
    <p:embeddedFont>
      <p:font typeface="Noto Serif Bold" charset="1" panose="02020800060500020200"/>
      <p:regular r:id="rId13"/>
    </p:embeddedFont>
    <p:embeddedFont>
      <p:font typeface="Noto Serif Italics" charset="1" panose="02020600060500090200"/>
      <p:regular r:id="rId14"/>
    </p:embeddedFont>
    <p:embeddedFont>
      <p:font typeface="Noto Serif Bold Italics" charset="1" panose="020208000605000902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1.xml" Type="http://schemas.openxmlformats.org/officeDocument/2006/relationships/notesSlide"/><Relationship Id="rId101" Target="notesSlides/notesSlide12.xml" Type="http://schemas.openxmlformats.org/officeDocument/2006/relationships/notesSlide"/><Relationship Id="rId102" Target="notesSlides/notesSlide13.xml" Type="http://schemas.openxmlformats.org/officeDocument/2006/relationships/notesSlide"/><Relationship Id="rId103" Target="notesSlides/notesSlide14.xml" Type="http://schemas.openxmlformats.org/officeDocument/2006/relationships/notesSlide"/><Relationship Id="rId104" Target="notesSlides/notesSlide15.xml" Type="http://schemas.openxmlformats.org/officeDocument/2006/relationships/notesSlide"/><Relationship Id="rId105" Target="notesSlides/notesSlide16.xml" Type="http://schemas.openxmlformats.org/officeDocument/2006/relationships/notesSlide"/><Relationship Id="rId106" Target="notesSlides/notesSlide17.xml" Type="http://schemas.openxmlformats.org/officeDocument/2006/relationships/notesSlide"/><Relationship Id="rId107" Target="notesSlides/notesSlide18.xml" Type="http://schemas.openxmlformats.org/officeDocument/2006/relationships/notesSlide"/><Relationship Id="rId108" Target="notesSlides/notesSlide19.xml" Type="http://schemas.openxmlformats.org/officeDocument/2006/relationships/notesSlide"/><Relationship Id="rId109" Target="notesSlides/notesSlide20.xml" Type="http://schemas.openxmlformats.org/officeDocument/2006/relationships/notesSlide"/><Relationship Id="rId11" Target="fonts/font11.fntdata" Type="http://schemas.openxmlformats.org/officeDocument/2006/relationships/font"/><Relationship Id="rId110" Target="notesSlides/notesSlide21.xml" Type="http://schemas.openxmlformats.org/officeDocument/2006/relationships/notesSlide"/><Relationship Id="rId111" Target="notesSlides/notesSlide22.xml" Type="http://schemas.openxmlformats.org/officeDocument/2006/relationships/notesSlide"/><Relationship Id="rId112" Target="notesSlides/notesSlide23.xml" Type="http://schemas.openxmlformats.org/officeDocument/2006/relationships/notesSlide"/><Relationship Id="rId113" Target="notesSlides/notesSlide24.xml" Type="http://schemas.openxmlformats.org/officeDocument/2006/relationships/notesSlide"/><Relationship Id="rId114" Target="notesSlides/notesSlide25.xml" Type="http://schemas.openxmlformats.org/officeDocument/2006/relationships/notesSlide"/><Relationship Id="rId115" Target="notesSlides/notesSlide26.xml" Type="http://schemas.openxmlformats.org/officeDocument/2006/relationships/notesSlide"/><Relationship Id="rId116" Target="notesSlides/notesSlide27.xml" Type="http://schemas.openxmlformats.org/officeDocument/2006/relationships/notesSlide"/><Relationship Id="rId117" Target="notesSlides/notesSlide28.xml" Type="http://schemas.openxmlformats.org/officeDocument/2006/relationships/notesSlide"/><Relationship Id="rId118" Target="notesSlides/notesSlide29.xml" Type="http://schemas.openxmlformats.org/officeDocument/2006/relationships/notesSlide"/><Relationship Id="rId119" Target="notesSlides/notesSlide30.xml" Type="http://schemas.openxmlformats.org/officeDocument/2006/relationships/notesSlide"/><Relationship Id="rId12" Target="fonts/font12.fntdata" Type="http://schemas.openxmlformats.org/officeDocument/2006/relationships/font"/><Relationship Id="rId120" Target="notesSlides/notesSlide31.xml" Type="http://schemas.openxmlformats.org/officeDocument/2006/relationships/notesSlide"/><Relationship Id="rId121" Target="notesSlides/notesSlide32.xml" Type="http://schemas.openxmlformats.org/officeDocument/2006/relationships/notesSlide"/><Relationship Id="rId122" Target="notesSlides/notesSlide33.xml" Type="http://schemas.openxmlformats.org/officeDocument/2006/relationships/notesSlide"/><Relationship Id="rId123" Target="notesSlides/notesSlide34.xml" Type="http://schemas.openxmlformats.org/officeDocument/2006/relationships/notesSlide"/><Relationship Id="rId124" Target="notesSlides/notesSlide35.xml" Type="http://schemas.openxmlformats.org/officeDocument/2006/relationships/notesSlide"/><Relationship Id="rId125" Target="notesSlides/notesSlide36.xml" Type="http://schemas.openxmlformats.org/officeDocument/2006/relationships/notesSlide"/><Relationship Id="rId126" Target="notesSlides/notesSlide37.xml" Type="http://schemas.openxmlformats.org/officeDocument/2006/relationships/notesSlide"/><Relationship Id="rId127" Target="notesSlides/notesSlide38.xml" Type="http://schemas.openxmlformats.org/officeDocument/2006/relationships/notesSlide"/><Relationship Id="rId128" Target="notesSlides/notesSlide39.xml" Type="http://schemas.openxmlformats.org/officeDocument/2006/relationships/notesSlide"/><Relationship Id="rId129" Target="notesSlides/notesSlide40.xml" Type="http://schemas.openxmlformats.org/officeDocument/2006/relationships/notesSlide"/><Relationship Id="rId13" Target="fonts/font13.fntdata" Type="http://schemas.openxmlformats.org/officeDocument/2006/relationships/font"/><Relationship Id="rId130" Target="notesSlides/notesSlide41.xml" Type="http://schemas.openxmlformats.org/officeDocument/2006/relationships/notesSlide"/><Relationship Id="rId131" Target="notesSlides/notesSlide42.xml" Type="http://schemas.openxmlformats.org/officeDocument/2006/relationships/note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slides/slide37.xml" Type="http://schemas.openxmlformats.org/officeDocument/2006/relationships/slide"/><Relationship Id="rId79" Target="slides/slide38.xml" Type="http://schemas.openxmlformats.org/officeDocument/2006/relationships/slide"/><Relationship Id="rId8" Target="fonts/font8.fntdata" Type="http://schemas.openxmlformats.org/officeDocument/2006/relationships/font"/><Relationship Id="rId80" Target="slides/slide39.xml" Type="http://schemas.openxmlformats.org/officeDocument/2006/relationships/slide"/><Relationship Id="rId81" Target="slides/slide40.xml" Type="http://schemas.openxmlformats.org/officeDocument/2006/relationships/slide"/><Relationship Id="rId82" Target="slides/slide41.xml" Type="http://schemas.openxmlformats.org/officeDocument/2006/relationships/slide"/><Relationship Id="rId83" Target="slides/slide42.xml" Type="http://schemas.openxmlformats.org/officeDocument/2006/relationships/slide"/><Relationship Id="rId84" Target="slides/slide43.xml" Type="http://schemas.openxmlformats.org/officeDocument/2006/relationships/slide"/><Relationship Id="rId85" Target="slides/slide44.xml" Type="http://schemas.openxmlformats.org/officeDocument/2006/relationships/slide"/><Relationship Id="rId86" Target="slides/slide45.xml" Type="http://schemas.openxmlformats.org/officeDocument/2006/relationships/slide"/><Relationship Id="rId87" Target="slides/slide46.xml" Type="http://schemas.openxmlformats.org/officeDocument/2006/relationships/slide"/><Relationship Id="rId88" Target="notesMasters/notesMaster1.xml" Type="http://schemas.openxmlformats.org/officeDocument/2006/relationships/notesMaster"/><Relationship Id="rId89" Target="theme/theme2.xml" Type="http://schemas.openxmlformats.org/officeDocument/2006/relationships/theme"/><Relationship Id="rId9" Target="fonts/font9.fntdata" Type="http://schemas.openxmlformats.org/officeDocument/2006/relationships/font"/><Relationship Id="rId90" Target="notesSlides/notesSlide1.xml" Type="http://schemas.openxmlformats.org/officeDocument/2006/relationships/notesSlide"/><Relationship Id="rId91" Target="notesSlides/notesSlide2.xml" Type="http://schemas.openxmlformats.org/officeDocument/2006/relationships/notesSlide"/><Relationship Id="rId92" Target="notesSlides/notesSlide3.xml" Type="http://schemas.openxmlformats.org/officeDocument/2006/relationships/notesSlide"/><Relationship Id="rId93" Target="notesSlides/notesSlide4.xml" Type="http://schemas.openxmlformats.org/officeDocument/2006/relationships/notesSlide"/><Relationship Id="rId94" Target="notesSlides/notesSlide5.xml" Type="http://schemas.openxmlformats.org/officeDocument/2006/relationships/notesSlide"/><Relationship Id="rId95" Target="notesSlides/notesSlide6.xml" Type="http://schemas.openxmlformats.org/officeDocument/2006/relationships/notesSlide"/><Relationship Id="rId96" Target="notesSlides/notesSlide7.xml" Type="http://schemas.openxmlformats.org/officeDocument/2006/relationships/notesSlide"/><Relationship Id="rId97" Target="notesSlides/notesSlide8.xml" Type="http://schemas.openxmlformats.org/officeDocument/2006/relationships/notesSlide"/><Relationship Id="rId98" Target="notesSlides/notesSlide9.xml" Type="http://schemas.openxmlformats.org/officeDocument/2006/relationships/notesSlide"/><Relationship Id="rId99" Target="notesSlides/notesSlide10.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topic focuses on 3 key terms; personalisation, learning style and learning object.</a:t>
            </a:r>
          </a:p>
          <a:p>
            <a:r>
              <a:rPr lang="en-US"/>
              <a:t/>
            </a:r>
          </a:p>
          <a:p>
            <a:r>
              <a:rPr lang="en-US"/>
              <a:t>personalisation takes.....read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objectives were defined.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CRISP-dm framework is utilised in this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and foremost, the business understanding phase involves defining the scope, studying previous research and defining project objectives.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Second, is the data understanding phase. The dataset is obtained from a survey, distributed to... from year 2021 to 2022. It consists of 1036 rows, and 104 columns.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the dataset has too many columns, we need to identify the relevant columns. thus, SAS enterprise miner is utilised here. </a:t>
            </a:r>
          </a:p>
          <a:p>
            <a:r>
              <a:rPr lang="en-US"/>
              <a:t>The chi-square measure is set in the statsexplore node to identify the input variable worth to target. </a:t>
            </a:r>
          </a:p>
          <a:p>
            <a:r>
              <a:rPr lang="en-US"/>
              <a:t>The graphs in Figure 4 gives the columns that have a link to the target variables, from the strongest to the weakest.</a:t>
            </a:r>
          </a:p>
          <a:p>
            <a:r>
              <a:rPr lang="en-US"/>
              <a:t>From there, the relevant columns are identified.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third phase is the data preparation where we begin by checking for null values.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that, Data standardisation is performed by mapping the values respectively. </a:t>
            </a:r>
          </a:p>
          <a:p>
            <a:r>
              <a:rPr lang="en-US"/>
              <a:t/>
            </a:r>
          </a:p>
          <a:p>
            <a:r>
              <a:rPr lang="en-US"/>
              <a:t/>
            </a:r>
          </a:p>
          <a:p>
            <a:r>
              <a:rPr lang="en-US"/>
              <a:t>Figure 8 shows the result after standardising. </a:t>
            </a:r>
          </a:p>
          <a:p>
            <a:r>
              <a:rPr lang="en-US"/>
              <a:t/>
            </a:r>
          </a:p>
          <a:p>
            <a:r>
              <a:rPr lang="en-US"/>
              <a:t>This step is important for a more accurate analysis and interpretation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need to compute the dominant learning style for each respondent. </a:t>
            </a:r>
          </a:p>
          <a:p>
            <a:r>
              <a:rPr lang="en-US"/>
              <a:t/>
            </a:r>
          </a:p>
          <a:p>
            <a:r>
              <a:rPr lang="en-US"/>
              <a:t>The detailed steps have been explained previously.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exploratory data analysis is performed to gain insights into the general distribution and learning object preferences of the respondents. Fig 12 and Fig 13 are the dashboard respectively.</a:t>
            </a:r>
          </a:p>
          <a:p>
            <a:r>
              <a:rPr lang="en-US"/>
              <a:t/>
            </a:r>
          </a:p>
          <a:p>
            <a:r>
              <a:rPr lang="en-US"/>
              <a:t>We will look into the individual graphs in the next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Fig 14, we can observe that undergraduate students are the most with female undergraduate students being the majority at 58%.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exactly do the 3 key terms mean?</a:t>
            </a:r>
          </a:p>
          <a:p>
            <a:r>
              <a:rPr lang="en-US"/>
              <a:t/>
            </a:r>
          </a:p>
          <a:p>
            <a:r>
              <a:rPr lang="en-US"/>
              <a:t>Personalisation in learning can be done by tailoring learning objects that align with the learners' learning styles and preferences. This enhanced the educational experience and increased learners' performance and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type of learners, Majority of the respondent, 50.7% are visual learners with kinesthetic learners being the least, 22.05%.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Fac-to-face is the most preferred learning mode by all respondents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most preferred communication platform for students are whatsapp.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learning object preferences, overall, we can observe that all 3 learning styles have similar top 3 preferences of lecture notes, slide presentations and video.</a:t>
            </a:r>
          </a:p>
          <a:p>
            <a:r>
              <a:rPr lang="en-US"/>
              <a:t/>
            </a:r>
          </a:p>
          <a:p>
            <a:r>
              <a:rPr lang="en-US"/>
              <a:t>Now, let us dive deeper into the preferences of each learning style.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Visual learners do not necessarily like all types of visual materials. As observed in Figure 21, visual materials like animated instructional and mind maps are less preferred.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Similarly, Audio materials like audio-recorded lectures are less preferred for auditory learners.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kinesthetic learners also do not necessarily prefer all types of hands-on learning objects.</a:t>
            </a:r>
          </a:p>
          <a:p>
            <a:r>
              <a:rPr lang="en-US"/>
              <a:t/>
            </a:r>
          </a:p>
          <a:p>
            <a:r>
              <a:rPr lang="en-US"/>
              <a:t>Hence, this emphasises the need to take students learning object preferences into account when recommending learning objects for each learning style.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questions with multiple options, we need to separate them into a single option for better processing by exploding them into individual rows.</a:t>
            </a:r>
          </a:p>
          <a:p>
            <a:r>
              <a:rPr lang="en-US"/>
              <a:t>Figure 26 shows the before and after performing data exploding.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all of our columns are categorical data, they need to be encoded before modelling can be performed </a:t>
            </a:r>
          </a:p>
          <a:p>
            <a:r>
              <a:rPr lang="en-US"/>
              <a:t/>
            </a:r>
          </a:p>
          <a:p>
            <a:r>
              <a:rPr lang="en-US"/>
              <a:t> Ordinal encoding is performed for columns where the order is important while one-hot encoding is performed for the remaining columns.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target variables are define before data is split into 25% test and 75% train.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Secondly, Learning style is the way a person learns and processes information. In this project, we will be using the VAK Model as our learning style model. A learning style model allows learners to understand the type of learning that suits them best. According to the VAK Model, people learn either by seeing for visual learners,hearing for auditory  or doing for kinesthetic learners.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 models are trained namely, ...</a:t>
            </a:r>
          </a:p>
          <a:p>
            <a:r>
              <a:rPr lang="en-US"/>
              <a:t/>
            </a:r>
          </a:p>
          <a:p>
            <a:r>
              <a:rPr lang="en-US"/>
              <a:t>The gridsearchcv() function is utilised in training and fitting the models to find the best parameters of each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accuracy score and classification report is used in evaluating the models. Accuracy score gives us the proportion of correct predictions made by a model. Macro-averaging is selected in the classification report as all classes are equally important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results are tabluated in table 4. SVM has the highest accuracy of 0.96, precison 0.98, recall 0.93 and f1 score of 0.95. Thus, it is the best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website called smart learn is developed and deployed with streamlit.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me summarise the methodology.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Business understanding involves understanding the problem.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understanding involves...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preparation involves...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Modelling covers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evaluation. accuracy score and classification report is utilised.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we have the learning objects.</a:t>
            </a:r>
          </a:p>
          <a:p>
            <a:r>
              <a:rPr lang="en-US"/>
              <a:t>In simple terms, 'Learning objects' is any material that is used for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Lastly, a web application is deployed.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all of our defined objectives have been achieved. </a:t>
            </a:r>
          </a:p>
          <a:p>
            <a:r>
              <a:rPr lang="en-US"/>
              <a:t/>
            </a:r>
          </a:p>
          <a:p>
            <a:r>
              <a:rPr lang="en-US"/>
              <a:t>Models have been built.</a:t>
            </a:r>
          </a:p>
          <a:p>
            <a:r>
              <a:rPr lang="en-US"/>
              <a:t>Evaluation of the model is done using accuracy score and classification report</a:t>
            </a:r>
          </a:p>
          <a:p>
            <a:r>
              <a:rPr lang="en-US"/>
              <a:t/>
            </a:r>
          </a:p>
          <a:p>
            <a:r>
              <a:rPr lang="en-US"/>
              <a:t>web application, smart learn, is deployed.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with that, that is all from me, 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little bit more in-depth explanation of how the Vak model works.</a:t>
            </a:r>
          </a:p>
          <a:p>
            <a:r>
              <a:rPr lang="en-US"/>
              <a:t/>
            </a:r>
          </a:p>
          <a:p>
            <a:r>
              <a:rPr lang="en-US"/>
              <a:t>Every learner can obtain their dominant learning style by answering the Vak learning style questionnaire. It consists of 30 statements with 3 options each. The respondent will need to choose....</a:t>
            </a:r>
          </a:p>
          <a:p>
            <a:r>
              <a:rPr lang="en-US"/>
              <a:t/>
            </a:r>
          </a:p>
          <a:p>
            <a:r>
              <a:rPr lang="en-US"/>
              <a:t>Take fig 1 as an example, ....</a:t>
            </a:r>
          </a:p>
          <a:p>
            <a:r>
              <a:rPr lang="en-US"/>
              <a:t/>
            </a:r>
          </a:p>
          <a:p>
            <a:r>
              <a:rPr lang="en-US"/>
              <a:t>Each option represents....</a:t>
            </a:r>
          </a:p>
          <a:p>
            <a:r>
              <a:rPr lang="en-US"/>
              <a:t>The options selected will then be summed according to the respective option type, either V, A or K.</a:t>
            </a:r>
          </a:p>
          <a:p>
            <a:r>
              <a:rPr lang="en-US"/>
              <a:t>Finally, the option type with the maximum sum indicates the dominant learning style.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statement effective...</a:t>
            </a:r>
          </a:p>
          <a:p>
            <a:r>
              <a:rPr lang="en-US"/>
              <a:t>can be supported by 2 researches in Table 1.</a:t>
            </a:r>
          </a:p>
          <a:p>
            <a:r>
              <a:rPr lang="en-US"/>
              <a:t/>
            </a:r>
          </a:p>
          <a:p>
            <a:r>
              <a:rPr lang="en-US"/>
              <a:t>In short, research by Souabi in 2021 emphasised the need for... The paper also proposed a ...</a:t>
            </a:r>
          </a:p>
          <a:p>
            <a:r>
              <a:rPr lang="en-US"/>
              <a:t/>
            </a:r>
          </a:p>
          <a:p>
            <a:r>
              <a:rPr lang="en-US"/>
              <a:t>Another research by Nabizadeh in 2020 noted that recommending learning objects did help students get better grades.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Table 2 focuses on previous research on learning object recommendation systems.</a:t>
            </a:r>
          </a:p>
          <a:p>
            <a:r>
              <a:rPr lang="en-US"/>
              <a:t/>
            </a:r>
          </a:p>
          <a:p>
            <a:r>
              <a:rPr lang="en-US"/>
              <a:t>To sum it up, All of them use the mainstream recommendation algorithm which is the filtering method. Although the research did have a positive outcome whereby students are satisfied and the system is performing well, there are some limitations for each research. Some key limitations are the paper only suggested a recommendation method but did not actually built it. Additionally, some did not take learning style into account and the learning objects' preferences do not reflect all learners' preferences.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previous research did not use any classification algorithm, Table 3 focuses on comparing classification algorithms to identify the possible algorithms to be used in this project.</a:t>
            </a:r>
          </a:p>
          <a:p>
            <a:r>
              <a:rPr lang="en-US"/>
              <a:t/>
            </a:r>
          </a:p>
          <a:p>
            <a:r>
              <a:rPr lang="en-US"/>
              <a:t>Additionally, research by Kebonye in 2021 also noted that the percentage ratio partitions of 70/30, 75/25 and 80/20 have similar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Thus, we can conclude 2 problem statements.</a:t>
            </a:r>
          </a:p>
          <a:p>
            <a:r>
              <a:rPr lang="en-US"/>
              <a:t/>
            </a:r>
          </a:p>
          <a:p>
            <a:r>
              <a:rPr lang="en-US"/>
              <a:t>First, </a:t>
            </a:r>
          </a:p>
          <a:p>
            <a:r>
              <a:rPr lang="en-US"/>
              <a:t/>
            </a:r>
          </a:p>
          <a:p>
            <a:r>
              <a:rPr lang="en-US"/>
              <a:t>Second there is no classification....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2.png" Type="http://schemas.openxmlformats.org/officeDocument/2006/relationships/image"/><Relationship Id="rId4" Target="../media/image4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46.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notesSlides/notesSlide14.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4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51.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2" Target="../notesSlides/notesSlide16.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notesSlides/notesSlide17.xml" Type="http://schemas.openxmlformats.org/officeDocument/2006/relationships/notesSlide"/><Relationship Id="rId3" Target="../media/image60.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https://public.tableau.com/views/LODashboard/MostPreferredLearningObjectsBasedonaDominantVAKDashboard?:language=en-US&amp;:display_count=n&amp;:origin=viz_share_link" TargetMode="External" Type="http://schemas.openxmlformats.org/officeDocument/2006/relationships/hyperlink"/><Relationship Id="rId11" Target="https://public.tableau.com/views/DSP-Dashboard-2/DatasetDistributionDashboard?:language=en-US&amp;:display_count=n&amp;:origin=viz_share_link" TargetMode="External" Type="http://schemas.openxmlformats.org/officeDocument/2006/relationships/hyperlink"/><Relationship Id="rId2" Target="../notesSlides/notesSlide18.xml" Type="http://schemas.openxmlformats.org/officeDocument/2006/relationships/notesSlide"/><Relationship Id="rId3" Target="../media/image6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67.png" Type="http://schemas.openxmlformats.org/officeDocument/2006/relationships/image"/><Relationship Id="rId6" Target="https://public.tableau.com/views/DSP-Dashboard-2/DatasetDistributionDashboard?:language=en-US&amp;:display_count=n&amp;:origin=viz_share_link" TargetMode="External" Type="http://schemas.openxmlformats.org/officeDocument/2006/relationships/hyperlink"/></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68.png" Type="http://schemas.openxmlformats.org/officeDocument/2006/relationships/image"/><Relationship Id="rId6" Target="https://public.tableau.com/views/DSP-Dashboard-2/DatasetDistributionDashboard?:language=en-US&amp;:display_count=n&amp;:origin=viz_share_link"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69.png" Type="http://schemas.openxmlformats.org/officeDocument/2006/relationships/image"/><Relationship Id="rId6" Target="https://public.tableau.com/views/DSP-Dashboard-2/DatasetDistributionDashboard?:language=en-US&amp;:display_count=n&amp;:origin=viz_share_link"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 Id="rId5" Target="../media/image70.png" Type="http://schemas.openxmlformats.org/officeDocument/2006/relationships/image"/><Relationship Id="rId6" Target="https://public.tableau.com/views/DSP-Dashboard-2/DatasetDistributionDashboard?:language=en-US&amp;:display_count=n&amp;:origin=viz_share_link" TargetMode="External" Type="http://schemas.openxmlformats.org/officeDocument/2006/relationships/hyperlink"/></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7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https://public.tableau.com/views/LODashboard/MostPreferredLearningObjectsBasedonaDominantVAKDashboard?:language=en-US&amp;:display_count=n&amp;:origin=viz_share_link" TargetMode="External" Type="http://schemas.openxmlformats.org/officeDocument/2006/relationships/hyperlink"/><Relationship Id="rId7" Target="../media/image44.png" Type="http://schemas.openxmlformats.org/officeDocument/2006/relationships/image"/><Relationship Id="rId8" Target="../media/image4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71.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https://public.tableau.com/views/LODashboard/MostPreferredLearningObjectsBasedonaDominantVAKDashboard?:language=en-US&amp;:display_count=n&amp;:origin=viz_share_link" TargetMode="External" Type="http://schemas.openxmlformats.org/officeDocument/2006/relationships/hyperlink"/></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73.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https://public.tableau.com/views/LODashboard/MostPreferredLearningObjectsBasedonaDominantVAKDashboard?:language=en-US&amp;:display_count=n&amp;:origin=viz_share_link" TargetMode="External" Type="http://schemas.openxmlformats.org/officeDocument/2006/relationships/hyperlink"/></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72.pn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https://public.tableau.com/views/LODashboard/MostPreferredLearningObjectsBasedonaDominantVAKDashboard?:language=en-US&amp;:display_count=n&amp;:origin=viz_share_link" TargetMode="External" Type="http://schemas.openxmlformats.org/officeDocument/2006/relationships/hyperlink"/></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74.png" Type="http://schemas.openxmlformats.org/officeDocument/2006/relationships/image"/><Relationship Id="rId4" Target="../media/image75.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76.pn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77.png" Type="http://schemas.openxmlformats.org/officeDocument/2006/relationships/image"/><Relationship Id="rId4" Target="../media/image78.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87.pn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notesSlides/notesSlide30.xml" Type="http://schemas.openxmlformats.org/officeDocument/2006/relationships/notesSlide"/><Relationship Id="rId3" Target="../media/image81.png" Type="http://schemas.openxmlformats.org/officeDocument/2006/relationships/image"/><Relationship Id="rId4" Target="../media/image82.sv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png" Type="http://schemas.openxmlformats.org/officeDocument/2006/relationships/image"/><Relationship Id="rId9" Target="../media/image1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44.png" Type="http://schemas.openxmlformats.org/officeDocument/2006/relationships/image"/><Relationship Id="rId4" Target="../media/image4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90.png" Type="http://schemas.openxmlformats.org/officeDocument/2006/relationships/image"/><Relationship Id="rId4" Target="../media/image91.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https://smart-learn.streamlit.app" TargetMode="External" Type="http://schemas.openxmlformats.org/officeDocument/2006/relationships/hyperlink"/><Relationship Id="rId8" Target="../media/image44.png" Type="http://schemas.openxmlformats.org/officeDocument/2006/relationships/image"/><Relationship Id="rId9" Target="../media/image45.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90.png" Type="http://schemas.openxmlformats.org/officeDocument/2006/relationships/image"/><Relationship Id="rId3" Target="../media/image64.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https://smart-learn.streamlit.app" TargetMode="External" Type="http://schemas.openxmlformats.org/officeDocument/2006/relationships/hyperlink"/></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1.xml" Type="http://schemas.openxmlformats.org/officeDocument/2006/relationships/notesSlid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2.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2" Target="../notesSlides/notesSlide3.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17" Target="../media/image31.png" Type="http://schemas.openxmlformats.org/officeDocument/2006/relationships/image"/><Relationship Id="rId18" Target="../media/image32.svg" Type="http://schemas.openxmlformats.org/officeDocument/2006/relationships/image"/><Relationship Id="rId19" Target="../media/image33.png" Type="http://schemas.openxmlformats.org/officeDocument/2006/relationships/image"/><Relationship Id="rId2" Target="../notesSlides/notesSlide4.xml" Type="http://schemas.openxmlformats.org/officeDocument/2006/relationships/notesSlide"/><Relationship Id="rId20" Target="../media/image34.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notesSlides/notesSlide5.xml" Type="http://schemas.openxmlformats.org/officeDocument/2006/relationships/notesSlid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EA6A47"/>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79128" y="3725847"/>
            <a:ext cx="15458225" cy="1695406"/>
          </a:xfrm>
          <a:prstGeom prst="rect">
            <a:avLst/>
          </a:prstGeom>
        </p:spPr>
        <p:txBody>
          <a:bodyPr anchor="t" rtlCol="false" tIns="0" lIns="0" bIns="0" rIns="0">
            <a:spAutoFit/>
          </a:bodyPr>
          <a:lstStyle/>
          <a:p>
            <a:pPr>
              <a:lnSpc>
                <a:spcPts val="6600"/>
              </a:lnSpc>
            </a:pPr>
            <a:r>
              <a:rPr lang="en-US" sz="6000">
                <a:solidFill>
                  <a:srgbClr val="0091D5"/>
                </a:solidFill>
                <a:latin typeface="Montserrat Ultra-Bold"/>
              </a:rPr>
              <a:t>LEARNING OBJECT CLASSIFICATION BASED ON PERSONALISATION</a:t>
            </a:r>
          </a:p>
        </p:txBody>
      </p:sp>
      <p:sp>
        <p:nvSpPr>
          <p:cNvPr name="TextBox 6" id="6"/>
          <p:cNvSpPr txBox="true"/>
          <p:nvPr/>
        </p:nvSpPr>
        <p:spPr>
          <a:xfrm rot="0">
            <a:off x="2279128" y="5449828"/>
            <a:ext cx="13319284" cy="501606"/>
          </a:xfrm>
          <a:prstGeom prst="rect">
            <a:avLst/>
          </a:prstGeom>
        </p:spPr>
        <p:txBody>
          <a:bodyPr anchor="t" rtlCol="false" tIns="0" lIns="0" bIns="0" rIns="0">
            <a:spAutoFit/>
          </a:bodyPr>
          <a:lstStyle/>
          <a:p>
            <a:pPr>
              <a:lnSpc>
                <a:spcPts val="3850"/>
              </a:lnSpc>
            </a:pPr>
            <a:r>
              <a:rPr lang="en-US" sz="3500">
                <a:solidFill>
                  <a:srgbClr val="EA6A47"/>
                </a:solidFill>
                <a:latin typeface="Montserrat Ultra-Bold"/>
              </a:rPr>
              <a:t>DATA SCIENCE PROJECT PRESENTATION</a:t>
            </a:r>
          </a:p>
        </p:txBody>
      </p:sp>
      <p:sp>
        <p:nvSpPr>
          <p:cNvPr name="TextBox 7" id="7"/>
          <p:cNvSpPr txBox="true"/>
          <p:nvPr/>
        </p:nvSpPr>
        <p:spPr>
          <a:xfrm rot="0">
            <a:off x="2279128" y="6656505"/>
            <a:ext cx="9288593" cy="481241"/>
          </a:xfrm>
          <a:prstGeom prst="rect">
            <a:avLst/>
          </a:prstGeom>
        </p:spPr>
        <p:txBody>
          <a:bodyPr anchor="t" rtlCol="false" tIns="0" lIns="0" bIns="0" rIns="0">
            <a:spAutoFit/>
          </a:bodyPr>
          <a:lstStyle/>
          <a:p>
            <a:pPr>
              <a:lnSpc>
                <a:spcPts val="3920"/>
              </a:lnSpc>
            </a:pPr>
            <a:r>
              <a:rPr lang="en-US" sz="2800" spc="142">
                <a:solidFill>
                  <a:srgbClr val="101010"/>
                </a:solidFill>
                <a:latin typeface="Montserrat Classic"/>
              </a:rPr>
              <a:t>BY: JANICE CHONG SEE WAI (S2132420)</a:t>
            </a:r>
          </a:p>
        </p:txBody>
      </p:sp>
      <p:sp>
        <p:nvSpPr>
          <p:cNvPr name="TextBox 8" id="8"/>
          <p:cNvSpPr txBox="true"/>
          <p:nvPr/>
        </p:nvSpPr>
        <p:spPr>
          <a:xfrm rot="0">
            <a:off x="4835496" y="8909138"/>
            <a:ext cx="12423804" cy="349162"/>
          </a:xfrm>
          <a:prstGeom prst="rect">
            <a:avLst/>
          </a:prstGeom>
        </p:spPr>
        <p:txBody>
          <a:bodyPr anchor="t" rtlCol="false" tIns="0" lIns="0" bIns="0" rIns="0">
            <a:spAutoFit/>
          </a:bodyPr>
          <a:lstStyle/>
          <a:p>
            <a:pPr algn="r">
              <a:lnSpc>
                <a:spcPts val="2800"/>
              </a:lnSpc>
            </a:pPr>
            <a:r>
              <a:rPr lang="en-US" sz="2000">
                <a:solidFill>
                  <a:srgbClr val="101010"/>
                </a:solidFill>
                <a:latin typeface="Montserrat Classic"/>
              </a:rPr>
              <a:t>SUPERVISED BY: AP. DR. NOR LIYANA BT MOHD SHUIB</a:t>
            </a:r>
          </a:p>
        </p:txBody>
      </p:sp>
      <p:grpSp>
        <p:nvGrpSpPr>
          <p:cNvPr name="Group 9" id="9"/>
          <p:cNvGrpSpPr/>
          <p:nvPr/>
        </p:nvGrpSpPr>
        <p:grpSpPr>
          <a:xfrm rot="0">
            <a:off x="14500955" y="1516211"/>
            <a:ext cx="2758345" cy="245871"/>
            <a:chOff x="0" y="0"/>
            <a:chExt cx="726478" cy="64756"/>
          </a:xfrm>
        </p:grpSpPr>
        <p:sp>
          <p:nvSpPr>
            <p:cNvPr name="Freeform 10" id="10"/>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11" id="11"/>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789649" y="981075"/>
            <a:ext cx="7469651" cy="349162"/>
          </a:xfrm>
          <a:prstGeom prst="rect">
            <a:avLst/>
          </a:prstGeom>
        </p:spPr>
        <p:txBody>
          <a:bodyPr anchor="t" rtlCol="false" tIns="0" lIns="0" bIns="0" rIns="0">
            <a:spAutoFit/>
          </a:bodyPr>
          <a:lstStyle/>
          <a:p>
            <a:pPr algn="r">
              <a:lnSpc>
                <a:spcPts val="2800"/>
              </a:lnSpc>
            </a:pPr>
            <a:r>
              <a:rPr lang="en-US" sz="2000">
                <a:solidFill>
                  <a:srgbClr val="101010"/>
                </a:solidFill>
                <a:latin typeface="Montserrat Classic Bold"/>
              </a:rPr>
              <a:t>WIH3001 Data Science Project 2023/2024</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75143" y="2415312"/>
          <a:ext cx="17137714" cy="7543800"/>
        </p:xfrm>
        <a:graphic>
          <a:graphicData uri="http://schemas.openxmlformats.org/drawingml/2006/table">
            <a:tbl>
              <a:tblPr/>
              <a:tblGrid>
                <a:gridCol w="1862975"/>
                <a:gridCol w="3858996"/>
                <a:gridCol w="3674103"/>
                <a:gridCol w="4416049"/>
                <a:gridCol w="3325592"/>
              </a:tblGrid>
              <a:tr h="753426">
                <a:tc>
                  <a:txBody>
                    <a:bodyPr anchor="t" rtlCol="false"/>
                    <a:lstStyle/>
                    <a:p>
                      <a:pPr algn="l">
                        <a:lnSpc>
                          <a:spcPts val="2520"/>
                        </a:lnSpc>
                        <a:defRPr/>
                      </a:pPr>
                      <a:r>
                        <a:rPr lang="en-US" sz="1800">
                          <a:solidFill>
                            <a:srgbClr val="FFFFFF"/>
                          </a:solidFill>
                          <a:latin typeface="Montserrat Bold"/>
                        </a:rPr>
                        <a:t>References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Journal Title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Models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Results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Limitation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r>
              <a:tr h="1697593">
                <a:tc>
                  <a:txBody>
                    <a:bodyPr anchor="t" rtlCol="false"/>
                    <a:lstStyle/>
                    <a:p>
                      <a:pPr algn="l">
                        <a:lnSpc>
                          <a:spcPts val="2520"/>
                        </a:lnSpc>
                        <a:defRPr/>
                      </a:pPr>
                      <a:r>
                        <a:rPr lang="en-US" sz="1800">
                          <a:solidFill>
                            <a:srgbClr val="000000"/>
                          </a:solidFill>
                          <a:latin typeface="Montserrat"/>
                        </a:rPr>
                        <a:t>Deng et al. (2023)</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Comparison of multiple machine learning algorithms for </a:t>
                      </a:r>
                      <a:r>
                        <a:rPr lang="en-US" sz="1800">
                          <a:solidFill>
                            <a:srgbClr val="000000"/>
                          </a:solidFill>
                          <a:latin typeface="Montserrat"/>
                        </a:rPr>
                        <a:t>music genre classification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NB, kNN, DT, RF, SVM, LR, CNN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CNN</a:t>
                      </a:r>
                      <a:r>
                        <a:rPr lang="en-US" sz="1800">
                          <a:solidFill>
                            <a:srgbClr val="000000"/>
                          </a:solidFill>
                          <a:latin typeface="Montserrat Bold"/>
                        </a:rPr>
                        <a:t> </a:t>
                      </a:r>
                      <a:r>
                        <a:rPr lang="en-US" sz="1800">
                          <a:solidFill>
                            <a:srgbClr val="000000"/>
                          </a:solidFill>
                          <a:latin typeface="Montserrat"/>
                        </a:rPr>
                        <a:t>and </a:t>
                      </a:r>
                      <a:r>
                        <a:rPr lang="en-US" sz="1800">
                          <a:solidFill>
                            <a:srgbClr val="000000"/>
                          </a:solidFill>
                          <a:latin typeface="Montserrat Bold"/>
                        </a:rPr>
                        <a:t>kNN</a:t>
                      </a:r>
                      <a:r>
                        <a:rPr lang="en-US" sz="1800">
                          <a:solidFill>
                            <a:srgbClr val="000000"/>
                          </a:solidFill>
                          <a:latin typeface="Montserrat"/>
                        </a:rPr>
                        <a:t> has the highest accuracy (~90%)</a:t>
                      </a:r>
                      <a:endParaRPr lang="en-US" sz="1100"/>
                    </a:p>
                    <a:p>
                      <a:pPr marL="388620" indent="-194310" lvl="1">
                        <a:lnSpc>
                          <a:spcPts val="2520"/>
                        </a:lnSpc>
                        <a:buFont typeface="Arial"/>
                        <a:buChar char="•"/>
                      </a:pPr>
                      <a:r>
                        <a:rPr lang="en-US" sz="1800">
                          <a:solidFill>
                            <a:srgbClr val="000000"/>
                          </a:solidFill>
                          <a:latin typeface="Montserrat"/>
                        </a:rPr>
                        <a:t>Naive Bayes has the lowest accuracy of (~51%)</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CNN is computational expensive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697593">
                <a:tc>
                  <a:txBody>
                    <a:bodyPr anchor="t" rtlCol="false"/>
                    <a:lstStyle/>
                    <a:p>
                      <a:pPr algn="l">
                        <a:lnSpc>
                          <a:spcPts val="2520"/>
                        </a:lnSpc>
                        <a:defRPr/>
                      </a:pPr>
                      <a:r>
                        <a:rPr lang="en-US" sz="1800">
                          <a:solidFill>
                            <a:srgbClr val="000000"/>
                          </a:solidFill>
                          <a:latin typeface="Montserrat"/>
                        </a:rPr>
                        <a:t>Nazish et al. (2021)</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COVID-19 Lung Image Classification Based on Logistic Regression and Support Vector Machine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SVM, LR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Bold"/>
                        </a:rPr>
                        <a:t>SVM</a:t>
                      </a:r>
                      <a:r>
                        <a:rPr lang="en-US" sz="1800">
                          <a:solidFill>
                            <a:srgbClr val="000000"/>
                          </a:solidFill>
                          <a:latin typeface="Montserrat"/>
                        </a:rPr>
                        <a:t> achieved the highest accuracy of 96%</a:t>
                      </a:r>
                      <a:endParaRPr lang="en-US" sz="1100"/>
                    </a:p>
                    <a:p>
                      <a:pPr marL="388620" indent="-194310" lvl="1">
                        <a:lnSpc>
                          <a:spcPts val="2520"/>
                        </a:lnSpc>
                        <a:buFont typeface="Arial"/>
                        <a:buChar char="•"/>
                      </a:pPr>
                      <a:r>
                        <a:rPr lang="en-US" sz="1800">
                          <a:solidFill>
                            <a:srgbClr val="000000"/>
                          </a:solidFill>
                          <a:latin typeface="Montserrat Bold"/>
                        </a:rPr>
                        <a:t>LR</a:t>
                      </a:r>
                      <a:r>
                        <a:rPr lang="en-US" sz="1800">
                          <a:solidFill>
                            <a:srgbClr val="000000"/>
                          </a:solidFill>
                          <a:latin typeface="Montserrat"/>
                        </a:rPr>
                        <a:t> records 92% accuracy</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Only compares 2 classification models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012316">
                <a:tc>
                  <a:txBody>
                    <a:bodyPr anchor="t" rtlCol="false"/>
                    <a:lstStyle/>
                    <a:p>
                      <a:pPr algn="l">
                        <a:lnSpc>
                          <a:spcPts val="2520"/>
                        </a:lnSpc>
                        <a:defRPr/>
                      </a:pPr>
                      <a:r>
                        <a:rPr lang="en-US" sz="1800">
                          <a:solidFill>
                            <a:srgbClr val="000000"/>
                          </a:solidFill>
                          <a:latin typeface="Montserrat"/>
                        </a:rPr>
                        <a:t>Santana et al. (2021)</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Classification Models for COVID-19 Test Prioritization in Brazil: Machine Learning Approach</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DT, RF, XGB, kNN, SVM, LR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Bold"/>
                        </a:rPr>
                        <a:t>DT, RF, XGB</a:t>
                      </a:r>
                      <a:r>
                        <a:rPr lang="en-US" sz="1800">
                          <a:solidFill>
                            <a:srgbClr val="000000"/>
                          </a:solidFill>
                          <a:latin typeface="Montserrat"/>
                        </a:rPr>
                        <a:t>, and </a:t>
                      </a:r>
                      <a:r>
                        <a:rPr lang="en-US" sz="1800">
                          <a:solidFill>
                            <a:srgbClr val="000000"/>
                          </a:solidFill>
                          <a:latin typeface="Montserrat Bold"/>
                        </a:rPr>
                        <a:t>SVM</a:t>
                      </a:r>
                      <a:r>
                        <a:rPr lang="en-US" sz="1800">
                          <a:solidFill>
                            <a:srgbClr val="000000"/>
                          </a:solidFill>
                          <a:latin typeface="Montserrat"/>
                        </a:rPr>
                        <a:t> models have similar accuracy results (~89% accuracy).</a:t>
                      </a:r>
                      <a:endParaRPr lang="en-US" sz="1100"/>
                    </a:p>
                    <a:p>
                      <a:pPr marL="388620" indent="-194310" lvl="1">
                        <a:lnSpc>
                          <a:spcPts val="2520"/>
                        </a:lnSpc>
                        <a:buFont typeface="Arial"/>
                        <a:buChar char="•"/>
                      </a:pPr>
                      <a:r>
                        <a:rPr lang="en-US" sz="1800">
                          <a:solidFill>
                            <a:srgbClr val="000000"/>
                          </a:solidFill>
                          <a:latin typeface="Montserrat"/>
                        </a:rPr>
                        <a:t>Paper chose DT as the best due to its interpretability.</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Not specified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382871">
                <a:tc>
                  <a:txBody>
                    <a:bodyPr anchor="t" rtlCol="false"/>
                    <a:lstStyle/>
                    <a:p>
                      <a:pPr algn="l">
                        <a:lnSpc>
                          <a:spcPts val="2520"/>
                        </a:lnSpc>
                        <a:defRPr/>
                      </a:pPr>
                      <a:r>
                        <a:rPr lang="en-US" sz="1800">
                          <a:solidFill>
                            <a:srgbClr val="000000"/>
                          </a:solidFill>
                          <a:latin typeface="Montserrat"/>
                        </a:rPr>
                        <a:t>Kebonye (2021)</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Exploring the novel support points-based split method on a soil dataset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4 percentage ratios of 60/40, 70/30, </a:t>
                      </a:r>
                      <a:r>
                        <a:rPr lang="en-US" sz="1800">
                          <a:solidFill>
                            <a:srgbClr val="000000"/>
                          </a:solidFill>
                          <a:latin typeface="Montserrat Bold"/>
                        </a:rPr>
                        <a:t>75/25</a:t>
                      </a:r>
                      <a:r>
                        <a:rPr lang="en-US" sz="1800">
                          <a:solidFill>
                            <a:srgbClr val="000000"/>
                          </a:solidFill>
                          <a:latin typeface="Montserrat"/>
                        </a:rPr>
                        <a:t> and 80/20.</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70/30, 75/25 and 80/20 ratios have </a:t>
                      </a:r>
                      <a:r>
                        <a:rPr lang="en-US" sz="1800">
                          <a:solidFill>
                            <a:srgbClr val="000000"/>
                          </a:solidFill>
                          <a:latin typeface="Montserrat Bold"/>
                        </a:rPr>
                        <a:t>similar </a:t>
                      </a:r>
                      <a:r>
                        <a:rPr lang="en-US" sz="1800">
                          <a:solidFill>
                            <a:srgbClr val="000000"/>
                          </a:solidFill>
                          <a:latin typeface="Montserrat"/>
                        </a:rPr>
                        <a:t>score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Not specified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10</a:t>
            </a:r>
          </a:p>
        </p:txBody>
      </p:sp>
      <p:grpSp>
        <p:nvGrpSpPr>
          <p:cNvPr name="Group 4" id="4"/>
          <p:cNvGrpSpPr/>
          <p:nvPr/>
        </p:nvGrpSpPr>
        <p:grpSpPr>
          <a:xfrm rot="0">
            <a:off x="1028700" y="1390150"/>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37322" y="683917"/>
            <a:ext cx="1089478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Problem Statement: Literature Analysis 3</a:t>
            </a:r>
          </a:p>
        </p:txBody>
      </p:sp>
      <p:sp>
        <p:nvSpPr>
          <p:cNvPr name="TextBox 8" id="8"/>
          <p:cNvSpPr txBox="true"/>
          <p:nvPr/>
        </p:nvSpPr>
        <p:spPr>
          <a:xfrm rot="0">
            <a:off x="1037322" y="1744963"/>
            <a:ext cx="1623060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c. Classification algorithms comparisions</a:t>
            </a:r>
          </a:p>
        </p:txBody>
      </p:sp>
      <p:grpSp>
        <p:nvGrpSpPr>
          <p:cNvPr name="Group 9" id="9"/>
          <p:cNvGrpSpPr/>
          <p:nvPr/>
        </p:nvGrpSpPr>
        <p:grpSpPr>
          <a:xfrm rot="0">
            <a:off x="7367486" y="1513085"/>
            <a:ext cx="10345371" cy="721252"/>
            <a:chOff x="0" y="0"/>
            <a:chExt cx="13793828" cy="961669"/>
          </a:xfrm>
        </p:grpSpPr>
        <p:sp>
          <p:nvSpPr>
            <p:cNvPr name="TextBox 10" id="10"/>
            <p:cNvSpPr txBox="true"/>
            <p:nvPr/>
          </p:nvSpPr>
          <p:spPr>
            <a:xfrm rot="0">
              <a:off x="0" y="321406"/>
              <a:ext cx="3258260" cy="640264"/>
            </a:xfrm>
            <a:prstGeom prst="rect">
              <a:avLst/>
            </a:prstGeom>
          </p:spPr>
          <p:txBody>
            <a:bodyPr anchor="t" rtlCol="false" tIns="0" lIns="0" bIns="0" rIns="0">
              <a:spAutoFit/>
            </a:bodyPr>
            <a:lstStyle/>
            <a:p>
              <a:pPr algn="just" marL="261292" indent="-130646" lvl="1">
                <a:lnSpc>
                  <a:spcPts val="2057"/>
                </a:lnSpc>
                <a:buFont typeface="Arial"/>
                <a:buChar char="•"/>
              </a:pPr>
              <a:r>
                <a:rPr lang="en-US" sz="1210">
                  <a:solidFill>
                    <a:srgbClr val="101010"/>
                  </a:solidFill>
                  <a:latin typeface="Montserrat Italics"/>
                </a:rPr>
                <a:t>Naive Bayes  - NB </a:t>
              </a:r>
            </a:p>
            <a:p>
              <a:pPr algn="just" marL="261292" indent="-130646" lvl="1">
                <a:lnSpc>
                  <a:spcPts val="2057"/>
                </a:lnSpc>
                <a:buFont typeface="Arial"/>
                <a:buChar char="•"/>
              </a:pPr>
              <a:r>
                <a:rPr lang="en-US" sz="1210">
                  <a:solidFill>
                    <a:srgbClr val="101010"/>
                  </a:solidFill>
                  <a:latin typeface="Montserrat Italics"/>
                </a:rPr>
                <a:t>k-Nearest Neighbour - kNN</a:t>
              </a:r>
            </a:p>
          </p:txBody>
        </p:sp>
        <p:sp>
          <p:nvSpPr>
            <p:cNvPr name="TextBox 11" id="11"/>
            <p:cNvSpPr txBox="true"/>
            <p:nvPr/>
          </p:nvSpPr>
          <p:spPr>
            <a:xfrm rot="0">
              <a:off x="0" y="-66675"/>
              <a:ext cx="4984166" cy="350350"/>
            </a:xfrm>
            <a:prstGeom prst="rect">
              <a:avLst/>
            </a:prstGeom>
          </p:spPr>
          <p:txBody>
            <a:bodyPr anchor="t" rtlCol="false" tIns="0" lIns="0" bIns="0" rIns="0">
              <a:spAutoFit/>
            </a:bodyPr>
            <a:lstStyle/>
            <a:p>
              <a:pPr algn="just">
                <a:lnSpc>
                  <a:spcPts val="2373"/>
                </a:lnSpc>
              </a:pPr>
              <a:r>
                <a:rPr lang="en-US" sz="1396">
                  <a:solidFill>
                    <a:srgbClr val="101010"/>
                  </a:solidFill>
                  <a:latin typeface="Montserrat Italics"/>
                </a:rPr>
                <a:t>Glossary:</a:t>
              </a:r>
            </a:p>
          </p:txBody>
        </p:sp>
        <p:sp>
          <p:nvSpPr>
            <p:cNvPr name="TextBox 12" id="12"/>
            <p:cNvSpPr txBox="true"/>
            <p:nvPr/>
          </p:nvSpPr>
          <p:spPr>
            <a:xfrm rot="0">
              <a:off x="3258260" y="317114"/>
              <a:ext cx="2525395" cy="640264"/>
            </a:xfrm>
            <a:prstGeom prst="rect">
              <a:avLst/>
            </a:prstGeom>
          </p:spPr>
          <p:txBody>
            <a:bodyPr anchor="t" rtlCol="false" tIns="0" lIns="0" bIns="0" rIns="0">
              <a:spAutoFit/>
            </a:bodyPr>
            <a:lstStyle/>
            <a:p>
              <a:pPr algn="just" marL="261292" indent="-130646" lvl="1">
                <a:lnSpc>
                  <a:spcPts val="2057"/>
                </a:lnSpc>
                <a:buFont typeface="Arial"/>
                <a:buChar char="•"/>
              </a:pPr>
              <a:r>
                <a:rPr lang="en-US" sz="1210">
                  <a:solidFill>
                    <a:srgbClr val="101010"/>
                  </a:solidFill>
                  <a:latin typeface="Montserrat Italics"/>
                </a:rPr>
                <a:t>Decision Tree - DT</a:t>
              </a:r>
            </a:p>
            <a:p>
              <a:pPr algn="just" marL="261292" indent="-130646" lvl="1">
                <a:lnSpc>
                  <a:spcPts val="2057"/>
                </a:lnSpc>
                <a:buFont typeface="Arial"/>
                <a:buChar char="•"/>
              </a:pPr>
              <a:r>
                <a:rPr lang="en-US" sz="1210">
                  <a:solidFill>
                    <a:srgbClr val="101010"/>
                  </a:solidFill>
                  <a:latin typeface="Montserrat Italics"/>
                </a:rPr>
                <a:t>Random Forest - RF</a:t>
              </a:r>
            </a:p>
          </p:txBody>
        </p:sp>
        <p:sp>
          <p:nvSpPr>
            <p:cNvPr name="TextBox 13" id="13"/>
            <p:cNvSpPr txBox="true"/>
            <p:nvPr/>
          </p:nvSpPr>
          <p:spPr>
            <a:xfrm rot="0">
              <a:off x="5783655" y="321406"/>
              <a:ext cx="3558891" cy="640264"/>
            </a:xfrm>
            <a:prstGeom prst="rect">
              <a:avLst/>
            </a:prstGeom>
          </p:spPr>
          <p:txBody>
            <a:bodyPr anchor="t" rtlCol="false" tIns="0" lIns="0" bIns="0" rIns="0">
              <a:spAutoFit/>
            </a:bodyPr>
            <a:lstStyle/>
            <a:p>
              <a:pPr algn="just" marL="261292" indent="-130646" lvl="1">
                <a:lnSpc>
                  <a:spcPts val="2057"/>
                </a:lnSpc>
                <a:buFont typeface="Arial"/>
                <a:buChar char="•"/>
              </a:pPr>
              <a:r>
                <a:rPr lang="en-US" sz="1210">
                  <a:solidFill>
                    <a:srgbClr val="101010"/>
                  </a:solidFill>
                  <a:latin typeface="Montserrat Italics"/>
                </a:rPr>
                <a:t>Support Vector Machine - SVM</a:t>
              </a:r>
            </a:p>
            <a:p>
              <a:pPr algn="just" marL="261292" indent="-130646" lvl="1">
                <a:lnSpc>
                  <a:spcPts val="2057"/>
                </a:lnSpc>
                <a:buFont typeface="Arial"/>
                <a:buChar char="•"/>
              </a:pPr>
              <a:r>
                <a:rPr lang="en-US" sz="1210">
                  <a:solidFill>
                    <a:srgbClr val="101010"/>
                  </a:solidFill>
                  <a:latin typeface="Montserrat Italics"/>
                </a:rPr>
                <a:t>Logistic Regression - LR</a:t>
              </a:r>
            </a:p>
          </p:txBody>
        </p:sp>
        <p:sp>
          <p:nvSpPr>
            <p:cNvPr name="TextBox 14" id="14"/>
            <p:cNvSpPr txBox="true"/>
            <p:nvPr/>
          </p:nvSpPr>
          <p:spPr>
            <a:xfrm rot="0">
              <a:off x="9342546" y="321406"/>
              <a:ext cx="4451282" cy="640264"/>
            </a:xfrm>
            <a:prstGeom prst="rect">
              <a:avLst/>
            </a:prstGeom>
          </p:spPr>
          <p:txBody>
            <a:bodyPr anchor="t" rtlCol="false" tIns="0" lIns="0" bIns="0" rIns="0">
              <a:spAutoFit/>
            </a:bodyPr>
            <a:lstStyle/>
            <a:p>
              <a:pPr algn="just" marL="261292" indent="-130646" lvl="1">
                <a:lnSpc>
                  <a:spcPts val="2057"/>
                </a:lnSpc>
                <a:buFont typeface="Arial"/>
                <a:buChar char="•"/>
              </a:pPr>
              <a:r>
                <a:rPr lang="en-US" sz="1210">
                  <a:solidFill>
                    <a:srgbClr val="101010"/>
                  </a:solidFill>
                  <a:latin typeface="Montserrat Italics"/>
                </a:rPr>
                <a:t>Connected Neural Network - CNN</a:t>
              </a:r>
            </a:p>
            <a:p>
              <a:pPr algn="just" marL="261292" indent="-130646" lvl="1">
                <a:lnSpc>
                  <a:spcPts val="2057"/>
                </a:lnSpc>
                <a:buFont typeface="Arial"/>
                <a:buChar char="•"/>
              </a:pPr>
              <a:r>
                <a:rPr lang="en-US" sz="1210">
                  <a:solidFill>
                    <a:srgbClr val="101010"/>
                  </a:solidFill>
                  <a:latin typeface="Montserrat Italics"/>
                </a:rPr>
                <a:t>eXtreme Gradient Boosting - XGB</a:t>
              </a:r>
            </a:p>
          </p:txBody>
        </p:sp>
      </p:grpSp>
      <p:sp>
        <p:nvSpPr>
          <p:cNvPr name="TextBox 15" id="15"/>
          <p:cNvSpPr txBox="true"/>
          <p:nvPr/>
        </p:nvSpPr>
        <p:spPr>
          <a:xfrm rot="0">
            <a:off x="575143" y="9940267"/>
            <a:ext cx="1713771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Table 3: Journal references - 3</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9591" y="2775212"/>
            <a:ext cx="15716995" cy="503941"/>
          </a:xfrm>
          <a:prstGeom prst="rect">
            <a:avLst/>
          </a:prstGeom>
        </p:spPr>
        <p:txBody>
          <a:bodyPr anchor="t" rtlCol="false" tIns="0" lIns="0" bIns="0" rIns="0">
            <a:spAutoFit/>
          </a:bodyPr>
          <a:lstStyle/>
          <a:p>
            <a:pPr algn="l" marL="0" indent="0" lvl="0">
              <a:lnSpc>
                <a:spcPts val="4103"/>
              </a:lnSpc>
              <a:spcBef>
                <a:spcPct val="0"/>
              </a:spcBef>
            </a:pPr>
            <a:r>
              <a:rPr lang="en-US" sz="2930">
                <a:solidFill>
                  <a:srgbClr val="0091D5"/>
                </a:solidFill>
                <a:latin typeface="Montserrat Classic Bold"/>
              </a:rPr>
              <a:t>01. Finding the most suitable learning objects for effective learning is a challenge</a:t>
            </a:r>
          </a:p>
        </p:txBody>
      </p:sp>
      <p:sp>
        <p:nvSpPr>
          <p:cNvPr name="TextBox 3" id="3"/>
          <p:cNvSpPr txBox="true"/>
          <p:nvPr/>
        </p:nvSpPr>
        <p:spPr>
          <a:xfrm rot="0">
            <a:off x="1349591" y="3510686"/>
            <a:ext cx="15588818" cy="807798"/>
          </a:xfrm>
          <a:prstGeom prst="rect">
            <a:avLst/>
          </a:prstGeom>
        </p:spPr>
        <p:txBody>
          <a:bodyPr anchor="t" rtlCol="false" tIns="0" lIns="0" bIns="0" rIns="0">
            <a:spAutoFit/>
          </a:bodyPr>
          <a:lstStyle/>
          <a:p>
            <a:pPr algn="just" marL="500933" indent="-250466" lvl="1">
              <a:lnSpc>
                <a:spcPts val="3248"/>
              </a:lnSpc>
              <a:buFont typeface="Arial"/>
              <a:buChar char="•"/>
            </a:pPr>
            <a:r>
              <a:rPr lang="en-US" sz="2320">
                <a:solidFill>
                  <a:srgbClr val="101010"/>
                </a:solidFill>
                <a:latin typeface="Montserrat"/>
              </a:rPr>
              <a:t>The enormity of the amount of learning objects has led students to have difficulties in determining the most suitable learning objects for them (Souabi et al., 2021).</a:t>
            </a:r>
          </a:p>
        </p:txBody>
      </p:sp>
      <p:sp>
        <p:nvSpPr>
          <p:cNvPr name="TextBox 4" id="4"/>
          <p:cNvSpPr txBox="true"/>
          <p:nvPr/>
        </p:nvSpPr>
        <p:spPr>
          <a:xfrm rot="0">
            <a:off x="1349591" y="5260643"/>
            <a:ext cx="15114145" cy="1015650"/>
          </a:xfrm>
          <a:prstGeom prst="rect">
            <a:avLst/>
          </a:prstGeom>
        </p:spPr>
        <p:txBody>
          <a:bodyPr anchor="t" rtlCol="false" tIns="0" lIns="0" bIns="0" rIns="0">
            <a:spAutoFit/>
          </a:bodyPr>
          <a:lstStyle/>
          <a:p>
            <a:pPr>
              <a:lnSpc>
                <a:spcPts val="4103"/>
              </a:lnSpc>
            </a:pPr>
            <a:r>
              <a:rPr lang="en-US" sz="2930">
                <a:solidFill>
                  <a:srgbClr val="0091D5"/>
                </a:solidFill>
                <a:latin typeface="Montserrat Classic Bold"/>
              </a:rPr>
              <a:t>02. Limited classification models have been developed for learning objects </a:t>
            </a:r>
          </a:p>
          <a:p>
            <a:pPr algn="l" marL="0" indent="0" lvl="0">
              <a:lnSpc>
                <a:spcPts val="4103"/>
              </a:lnSpc>
              <a:spcBef>
                <a:spcPct val="0"/>
              </a:spcBef>
            </a:pPr>
            <a:r>
              <a:rPr lang="en-US" sz="2930">
                <a:solidFill>
                  <a:srgbClr val="0091D5"/>
                </a:solidFill>
                <a:latin typeface="Montserrat Classic Bold"/>
              </a:rPr>
              <a:t>        based on learning style and learning object preferences</a:t>
            </a:r>
          </a:p>
        </p:txBody>
      </p:sp>
      <p:sp>
        <p:nvSpPr>
          <p:cNvPr name="TextBox 5" id="5"/>
          <p:cNvSpPr txBox="true"/>
          <p:nvPr/>
        </p:nvSpPr>
        <p:spPr>
          <a:xfrm rot="0">
            <a:off x="1349591" y="6504893"/>
            <a:ext cx="15588818" cy="1626904"/>
          </a:xfrm>
          <a:prstGeom prst="rect">
            <a:avLst/>
          </a:prstGeom>
        </p:spPr>
        <p:txBody>
          <a:bodyPr anchor="t" rtlCol="false" tIns="0" lIns="0" bIns="0" rIns="0">
            <a:spAutoFit/>
          </a:bodyPr>
          <a:lstStyle/>
          <a:p>
            <a:pPr algn="just" marL="500933" indent="-250466" lvl="1">
              <a:lnSpc>
                <a:spcPts val="3248"/>
              </a:lnSpc>
              <a:buFont typeface="Arial"/>
              <a:buChar char="•"/>
            </a:pPr>
            <a:r>
              <a:rPr lang="en-US" sz="2320">
                <a:solidFill>
                  <a:srgbClr val="101010"/>
                </a:solidFill>
                <a:latin typeface="Montserrat"/>
              </a:rPr>
              <a:t>Previous research only focuses on mainstream recommendation algorithms (Nafea et al., 2019; Syed et al., 2017; Imran and Abdullah, 2010).</a:t>
            </a:r>
          </a:p>
          <a:p>
            <a:pPr algn="just" marL="500933" indent="-250466" lvl="1">
              <a:lnSpc>
                <a:spcPts val="3248"/>
              </a:lnSpc>
              <a:buFont typeface="Arial"/>
              <a:buChar char="•"/>
            </a:pPr>
            <a:r>
              <a:rPr lang="en-US" sz="2320">
                <a:solidFill>
                  <a:srgbClr val="101010"/>
                </a:solidFill>
                <a:latin typeface="Montserrat"/>
              </a:rPr>
              <a:t>Past research does not take into account both the student's learning style (Imran and Abdullah, 2010) and learning object preferences (Nafea et al., 2019).</a:t>
            </a:r>
          </a:p>
        </p:txBody>
      </p:sp>
      <p:grpSp>
        <p:nvGrpSpPr>
          <p:cNvPr name="Group 6" id="6"/>
          <p:cNvGrpSpPr/>
          <p:nvPr/>
        </p:nvGrpSpPr>
        <p:grpSpPr>
          <a:xfrm rot="0">
            <a:off x="1028700" y="1658733"/>
            <a:ext cx="2758345" cy="245871"/>
            <a:chOff x="0" y="0"/>
            <a:chExt cx="726478" cy="64756"/>
          </a:xfrm>
        </p:grpSpPr>
        <p:sp>
          <p:nvSpPr>
            <p:cNvPr name="Freeform 7" id="7"/>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8" id="8"/>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37322" y="952500"/>
            <a:ext cx="1089478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Problem Statement: Summary</a:t>
            </a:r>
          </a:p>
        </p:txBody>
      </p:sp>
      <p:sp>
        <p:nvSpPr>
          <p:cNvPr name="TextBox 10" id="10"/>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11</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56344" y="2981574"/>
            <a:ext cx="15175311" cy="4775102"/>
          </a:xfrm>
          <a:prstGeom prst="rect">
            <a:avLst/>
          </a:prstGeom>
        </p:spPr>
        <p:txBody>
          <a:bodyPr anchor="t" rtlCol="false" tIns="0" lIns="0" bIns="0" rIns="0">
            <a:spAutoFit/>
          </a:bodyPr>
          <a:lstStyle/>
          <a:p>
            <a:pPr algn="just" marL="719115" indent="-359558" lvl="1">
              <a:lnSpc>
                <a:spcPts val="4796"/>
              </a:lnSpc>
              <a:buFont typeface="Arial"/>
              <a:buChar char="•"/>
            </a:pPr>
            <a:r>
              <a:rPr lang="en-US" sz="3330">
                <a:solidFill>
                  <a:srgbClr val="000000"/>
                </a:solidFill>
                <a:latin typeface="Montserrat Classic"/>
              </a:rPr>
              <a:t>To</a:t>
            </a:r>
            <a:r>
              <a:rPr lang="en-US" sz="3330">
                <a:solidFill>
                  <a:srgbClr val="000000"/>
                </a:solidFill>
                <a:latin typeface="Montserrat Classic Bold"/>
              </a:rPr>
              <a:t> </a:t>
            </a:r>
            <a:r>
              <a:rPr lang="en-US" sz="3330">
                <a:solidFill>
                  <a:srgbClr val="0091D5"/>
                </a:solidFill>
                <a:latin typeface="Montserrat Classic Bold"/>
              </a:rPr>
              <a:t>develop</a:t>
            </a:r>
            <a:r>
              <a:rPr lang="en-US" sz="3330">
                <a:solidFill>
                  <a:srgbClr val="000000"/>
                </a:solidFill>
                <a:latin typeface="Montserrat Classic Bold"/>
              </a:rPr>
              <a:t> </a:t>
            </a:r>
            <a:r>
              <a:rPr lang="en-US" sz="3330">
                <a:solidFill>
                  <a:srgbClr val="000000"/>
                </a:solidFill>
                <a:latin typeface="Montserrat Classic"/>
              </a:rPr>
              <a:t>a learning object classification based on personalisation </a:t>
            </a:r>
            <a:r>
              <a:rPr lang="en-US" sz="3330">
                <a:solidFill>
                  <a:srgbClr val="0091D5"/>
                </a:solidFill>
                <a:latin typeface="Montserrat Classic Bold"/>
              </a:rPr>
              <a:t>model</a:t>
            </a:r>
          </a:p>
          <a:p>
            <a:pPr algn="just">
              <a:lnSpc>
                <a:spcPts val="4796"/>
              </a:lnSpc>
            </a:pPr>
          </a:p>
          <a:p>
            <a:pPr algn="just" marL="719115" indent="-359558" lvl="1">
              <a:lnSpc>
                <a:spcPts val="4796"/>
              </a:lnSpc>
              <a:buFont typeface="Arial"/>
              <a:buChar char="•"/>
            </a:pPr>
            <a:r>
              <a:rPr lang="en-US" sz="3330">
                <a:solidFill>
                  <a:srgbClr val="000000"/>
                </a:solidFill>
                <a:latin typeface="Montserrat Classic"/>
              </a:rPr>
              <a:t>To </a:t>
            </a:r>
            <a:r>
              <a:rPr lang="en-US" sz="3330">
                <a:solidFill>
                  <a:srgbClr val="0091D5"/>
                </a:solidFill>
                <a:latin typeface="Montserrat Classic Bold"/>
              </a:rPr>
              <a:t>evaluate</a:t>
            </a:r>
            <a:r>
              <a:rPr lang="en-US" sz="3330">
                <a:solidFill>
                  <a:srgbClr val="000000"/>
                </a:solidFill>
                <a:latin typeface="Montserrat Classic Bold"/>
              </a:rPr>
              <a:t> </a:t>
            </a:r>
            <a:r>
              <a:rPr lang="en-US" sz="3330">
                <a:solidFill>
                  <a:srgbClr val="000000"/>
                </a:solidFill>
                <a:latin typeface="Montserrat Classic"/>
              </a:rPr>
              <a:t>a learning object classification based on personalisation </a:t>
            </a:r>
            <a:r>
              <a:rPr lang="en-US" sz="3330">
                <a:solidFill>
                  <a:srgbClr val="0091D5"/>
                </a:solidFill>
                <a:latin typeface="Montserrat Classic Bold"/>
              </a:rPr>
              <a:t>model</a:t>
            </a:r>
          </a:p>
          <a:p>
            <a:pPr algn="just">
              <a:lnSpc>
                <a:spcPts val="4796"/>
              </a:lnSpc>
            </a:pPr>
          </a:p>
          <a:p>
            <a:pPr algn="just" marL="719115" indent="-359558" lvl="1">
              <a:lnSpc>
                <a:spcPts val="4796"/>
              </a:lnSpc>
              <a:buFont typeface="Arial"/>
              <a:buChar char="•"/>
            </a:pPr>
            <a:r>
              <a:rPr lang="en-US" sz="3330">
                <a:solidFill>
                  <a:srgbClr val="000000"/>
                </a:solidFill>
                <a:latin typeface="Montserrat Classic"/>
              </a:rPr>
              <a:t>To </a:t>
            </a:r>
            <a:r>
              <a:rPr lang="en-US" sz="3330">
                <a:solidFill>
                  <a:srgbClr val="0091D5"/>
                </a:solidFill>
                <a:latin typeface="Montserrat Classic Bold"/>
              </a:rPr>
              <a:t>develop</a:t>
            </a:r>
            <a:r>
              <a:rPr lang="en-US" sz="3330">
                <a:solidFill>
                  <a:srgbClr val="000000"/>
                </a:solidFill>
                <a:latin typeface="Montserrat Classic"/>
              </a:rPr>
              <a:t> a functional data product</a:t>
            </a:r>
            <a:r>
              <a:rPr lang="en-US" sz="3330">
                <a:solidFill>
                  <a:srgbClr val="000000"/>
                </a:solidFill>
                <a:latin typeface="Montserrat Classic Bold"/>
              </a:rPr>
              <a:t> </a:t>
            </a:r>
            <a:r>
              <a:rPr lang="en-US" sz="3330">
                <a:solidFill>
                  <a:srgbClr val="0091D5"/>
                </a:solidFill>
                <a:latin typeface="Montserrat Classic Bold"/>
              </a:rPr>
              <a:t>web application</a:t>
            </a:r>
            <a:r>
              <a:rPr lang="en-US" sz="3330">
                <a:solidFill>
                  <a:srgbClr val="0091D5"/>
                </a:solidFill>
                <a:latin typeface="Montserrat Classic"/>
              </a:rPr>
              <a:t> </a:t>
            </a:r>
            <a:r>
              <a:rPr lang="en-US" sz="3330">
                <a:solidFill>
                  <a:srgbClr val="000000"/>
                </a:solidFill>
                <a:latin typeface="Montserrat Classic"/>
              </a:rPr>
              <a:t>which can provide learning objects recommendation</a:t>
            </a:r>
          </a:p>
        </p:txBody>
      </p:sp>
      <p:grpSp>
        <p:nvGrpSpPr>
          <p:cNvPr name="Group 3" id="3"/>
          <p:cNvGrpSpPr/>
          <p:nvPr/>
        </p:nvGrpSpPr>
        <p:grpSpPr>
          <a:xfrm rot="0">
            <a:off x="1028700" y="1658733"/>
            <a:ext cx="2758345" cy="245871"/>
            <a:chOff x="0" y="0"/>
            <a:chExt cx="726478" cy="64756"/>
          </a:xfrm>
        </p:grpSpPr>
        <p:sp>
          <p:nvSpPr>
            <p:cNvPr name="Freeform 4" id="4"/>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5" id="5"/>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37322" y="952500"/>
            <a:ext cx="6953969"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Objectives</a:t>
            </a:r>
          </a:p>
        </p:txBody>
      </p:sp>
      <p:sp>
        <p:nvSpPr>
          <p:cNvPr name="TextBox 7" id="7"/>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4467028" y="5654693"/>
            <a:ext cx="0" cy="41553"/>
          </a:xfrm>
          <a:prstGeom prst="line">
            <a:avLst/>
          </a:prstGeom>
          <a:ln cap="flat" w="38100">
            <a:solidFill>
              <a:srgbClr val="000000"/>
            </a:solidFill>
            <a:prstDash val="solid"/>
            <a:headEnd type="none" len="sm" w="sm"/>
            <a:tailEnd type="arrow" len="sm" w="med"/>
          </a:ln>
        </p:spPr>
      </p:sp>
      <p:grpSp>
        <p:nvGrpSpPr>
          <p:cNvPr name="Group 3" id="3"/>
          <p:cNvGrpSpPr/>
          <p:nvPr/>
        </p:nvGrpSpPr>
        <p:grpSpPr>
          <a:xfrm rot="0">
            <a:off x="3792397" y="1951867"/>
            <a:ext cx="10703205" cy="7850097"/>
            <a:chOff x="0" y="0"/>
            <a:chExt cx="14270940" cy="10466796"/>
          </a:xfrm>
        </p:grpSpPr>
        <p:grpSp>
          <p:nvGrpSpPr>
            <p:cNvPr name="Group 4" id="4"/>
            <p:cNvGrpSpPr/>
            <p:nvPr/>
          </p:nvGrpSpPr>
          <p:grpSpPr>
            <a:xfrm rot="0">
              <a:off x="0" y="0"/>
              <a:ext cx="14270940" cy="10466796"/>
              <a:chOff x="0" y="0"/>
              <a:chExt cx="1175320" cy="862020"/>
            </a:xfrm>
          </p:grpSpPr>
          <p:sp>
            <p:nvSpPr>
              <p:cNvPr name="Freeform 5" id="5"/>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000000"/>
                </a:solidFill>
                <a:prstDash val="solid"/>
                <a:miter/>
              </a:ln>
            </p:spPr>
          </p:sp>
          <p:sp>
            <p:nvSpPr>
              <p:cNvPr name="TextBox 6" id="6"/>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2791453" y="1290178"/>
              <a:ext cx="3210114" cy="1473784"/>
              <a:chOff x="0" y="0"/>
              <a:chExt cx="1624330" cy="745740"/>
            </a:xfrm>
          </p:grpSpPr>
          <p:sp>
            <p:nvSpPr>
              <p:cNvPr name="Freeform 8" id="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9" id="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0" id="1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1" id="11"/>
            <p:cNvGrpSpPr/>
            <p:nvPr/>
          </p:nvGrpSpPr>
          <p:grpSpPr>
            <a:xfrm rot="0">
              <a:off x="782048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9645406" y="3822249"/>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22908" y="6823198"/>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5027909" y="8204627"/>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1060764" y="6175206"/>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1" id="31"/>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2" id="32"/>
            <p:cNvSpPr/>
            <p:nvPr/>
          </p:nvSpPr>
          <p:spPr>
            <a:xfrm flipH="true">
              <a:off x="6333623" y="2293326"/>
              <a:ext cx="1132307" cy="0"/>
            </a:xfrm>
            <a:prstGeom prst="line">
              <a:avLst/>
            </a:prstGeom>
            <a:ln cap="flat" w="50800">
              <a:solidFill>
                <a:srgbClr val="000000"/>
              </a:solidFill>
              <a:prstDash val="solid"/>
              <a:headEnd type="none" len="sm" w="sm"/>
              <a:tailEnd type="arrow" len="sm" w="med"/>
            </a:ln>
          </p:spPr>
        </p:sp>
        <p:sp>
          <p:nvSpPr>
            <p:cNvPr name="AutoShape 33" id="33"/>
            <p:cNvSpPr/>
            <p:nvPr/>
          </p:nvSpPr>
          <p:spPr>
            <a:xfrm>
              <a:off x="6350647" y="1803100"/>
              <a:ext cx="1132307" cy="0"/>
            </a:xfrm>
            <a:prstGeom prst="line">
              <a:avLst/>
            </a:prstGeom>
            <a:ln cap="flat" w="50800">
              <a:solidFill>
                <a:srgbClr val="000000"/>
              </a:solidFill>
              <a:prstDash val="solid"/>
              <a:headEnd type="none" len="sm" w="sm"/>
              <a:tailEnd type="arrow" len="sm" w="med"/>
            </a:ln>
          </p:spPr>
        </p:sp>
        <p:sp>
          <p:nvSpPr>
            <p:cNvPr name="AutoShape 34" id="34"/>
            <p:cNvSpPr/>
            <p:nvPr/>
          </p:nvSpPr>
          <p:spPr>
            <a:xfrm>
              <a:off x="10048042" y="2856430"/>
              <a:ext cx="725243" cy="869564"/>
            </a:xfrm>
            <a:prstGeom prst="line">
              <a:avLst/>
            </a:prstGeom>
            <a:ln cap="flat" w="50800">
              <a:solidFill>
                <a:srgbClr val="000000"/>
              </a:solidFill>
              <a:prstDash val="solid"/>
              <a:headEnd type="none" len="sm" w="sm"/>
              <a:tailEnd type="arrow" len="sm" w="med"/>
            </a:ln>
          </p:spPr>
        </p:sp>
        <p:sp>
          <p:nvSpPr>
            <p:cNvPr name="AutoShape 35" id="35"/>
            <p:cNvSpPr/>
            <p:nvPr/>
          </p:nvSpPr>
          <p:spPr>
            <a:xfrm>
              <a:off x="11495576" y="5501974"/>
              <a:ext cx="0" cy="1132307"/>
            </a:xfrm>
            <a:prstGeom prst="line">
              <a:avLst/>
            </a:prstGeom>
            <a:ln cap="flat" w="50800">
              <a:solidFill>
                <a:srgbClr val="000000"/>
              </a:solidFill>
              <a:prstDash val="solid"/>
              <a:headEnd type="none" len="sm" w="sm"/>
              <a:tailEnd type="arrow" len="sm" w="med"/>
            </a:ln>
          </p:spPr>
        </p:sp>
        <p:sp>
          <p:nvSpPr>
            <p:cNvPr name="AutoShape 36" id="36"/>
            <p:cNvSpPr/>
            <p:nvPr/>
          </p:nvSpPr>
          <p:spPr>
            <a:xfrm flipV="true">
              <a:off x="11005350" y="5484950"/>
              <a:ext cx="0" cy="1132307"/>
            </a:xfrm>
            <a:prstGeom prst="line">
              <a:avLst/>
            </a:prstGeom>
            <a:ln cap="flat" w="50800">
              <a:solidFill>
                <a:srgbClr val="000000"/>
              </a:solidFill>
              <a:prstDash val="solid"/>
              <a:headEnd type="none" len="sm" w="sm"/>
              <a:tailEnd type="arrow" len="sm" w="med"/>
            </a:ln>
          </p:spPr>
        </p:sp>
        <p:sp>
          <p:nvSpPr>
            <p:cNvPr name="AutoShape 37" id="37"/>
            <p:cNvSpPr/>
            <p:nvPr/>
          </p:nvSpPr>
          <p:spPr>
            <a:xfrm flipH="true">
              <a:off x="8603775" y="8506385"/>
              <a:ext cx="1054898" cy="411471"/>
            </a:xfrm>
            <a:prstGeom prst="line">
              <a:avLst/>
            </a:prstGeom>
            <a:ln cap="flat" w="50800">
              <a:solidFill>
                <a:srgbClr val="000000"/>
              </a:solidFill>
              <a:prstDash val="solid"/>
              <a:headEnd type="none" len="sm" w="sm"/>
              <a:tailEnd type="arrow" len="sm" w="med"/>
            </a:ln>
          </p:spPr>
        </p:sp>
        <p:sp>
          <p:nvSpPr>
            <p:cNvPr name="AutoShape 38" id="38"/>
            <p:cNvSpPr/>
            <p:nvPr/>
          </p:nvSpPr>
          <p:spPr>
            <a:xfrm flipH="true" flipV="true">
              <a:off x="3817075" y="8029134"/>
              <a:ext cx="837210" cy="762363"/>
            </a:xfrm>
            <a:prstGeom prst="line">
              <a:avLst/>
            </a:prstGeom>
            <a:ln cap="flat" w="50800">
              <a:solidFill>
                <a:srgbClr val="000000"/>
              </a:solidFill>
              <a:prstDash val="solid"/>
              <a:headEnd type="none" len="sm" w="sm"/>
              <a:tailEnd type="arrow" len="sm" w="med"/>
            </a:ln>
          </p:spPr>
        </p:sp>
        <p:sp>
          <p:nvSpPr>
            <p:cNvPr name="AutoShape 39" id="39"/>
            <p:cNvSpPr/>
            <p:nvPr/>
          </p:nvSpPr>
          <p:spPr>
            <a:xfrm flipH="true" flipV="true">
              <a:off x="4378097" y="3090022"/>
              <a:ext cx="1299623" cy="4850259"/>
            </a:xfrm>
            <a:prstGeom prst="line">
              <a:avLst/>
            </a:prstGeom>
            <a:ln cap="flat" w="50800">
              <a:solidFill>
                <a:srgbClr val="000000"/>
              </a:solidFill>
              <a:prstDash val="solid"/>
              <a:headEnd type="none" len="sm" w="sm"/>
              <a:tailEnd type="arrow" len="sm" w="med"/>
            </a:ln>
          </p:spPr>
        </p:sp>
        <p:sp>
          <p:nvSpPr>
            <p:cNvPr name="TextBox 40" id="40"/>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1" id="41"/>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2" id="42"/>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3" id="43"/>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4" id="44"/>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5" id="45"/>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46" id="46"/>
            <p:cNvSpPr/>
            <p:nvPr/>
          </p:nvSpPr>
          <p:spPr>
            <a:xfrm>
              <a:off x="6930440" y="25400"/>
              <a:ext cx="55403" cy="0"/>
            </a:xfrm>
            <a:prstGeom prst="line">
              <a:avLst/>
            </a:prstGeom>
            <a:ln cap="flat" w="50800">
              <a:solidFill>
                <a:srgbClr val="000000"/>
              </a:solidFill>
              <a:prstDash val="solid"/>
              <a:headEnd type="none" len="sm" w="sm"/>
              <a:tailEnd type="arrow" len="sm" w="med"/>
            </a:ln>
          </p:spPr>
        </p:sp>
        <p:sp>
          <p:nvSpPr>
            <p:cNvPr name="AutoShape 47" id="47"/>
            <p:cNvSpPr/>
            <p:nvPr/>
          </p:nvSpPr>
          <p:spPr>
            <a:xfrm flipH="true" flipV="true">
              <a:off x="6902738" y="10441396"/>
              <a:ext cx="55403" cy="0"/>
            </a:xfrm>
            <a:prstGeom prst="line">
              <a:avLst/>
            </a:prstGeom>
            <a:ln cap="flat" w="50800">
              <a:solidFill>
                <a:srgbClr val="000000"/>
              </a:solidFill>
              <a:prstDash val="solid"/>
              <a:headEnd type="none" len="sm" w="sm"/>
              <a:tailEnd type="arrow" len="sm" w="med"/>
            </a:ln>
          </p:spPr>
        </p:sp>
        <p:sp>
          <p:nvSpPr>
            <p:cNvPr name="AutoShape 48" id="48"/>
            <p:cNvSpPr/>
            <p:nvPr/>
          </p:nvSpPr>
          <p:spPr>
            <a:xfrm flipV="true">
              <a:off x="25400" y="4909400"/>
              <a:ext cx="0" cy="55403"/>
            </a:xfrm>
            <a:prstGeom prst="line">
              <a:avLst/>
            </a:prstGeom>
            <a:ln cap="flat" w="50800">
              <a:solidFill>
                <a:srgbClr val="000000"/>
              </a:solidFill>
              <a:prstDash val="solid"/>
              <a:headEnd type="none" len="sm" w="sm"/>
              <a:tailEnd type="arrow" len="sm" w="med"/>
            </a:ln>
          </p:spPr>
        </p:sp>
        <p:sp>
          <p:nvSpPr>
            <p:cNvPr name="TextBox 49" id="49"/>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101010"/>
                  </a:solidFill>
                  <a:latin typeface="Montserrat Classic"/>
                </a:rPr>
                <a:t>Data</a:t>
              </a:r>
            </a:p>
          </p:txBody>
        </p:sp>
      </p:grpSp>
      <p:grpSp>
        <p:nvGrpSpPr>
          <p:cNvPr name="Group 50" id="50"/>
          <p:cNvGrpSpPr/>
          <p:nvPr/>
        </p:nvGrpSpPr>
        <p:grpSpPr>
          <a:xfrm rot="0">
            <a:off x="14500955" y="8994649"/>
            <a:ext cx="2758345" cy="245871"/>
            <a:chOff x="0" y="0"/>
            <a:chExt cx="726478" cy="64756"/>
          </a:xfrm>
        </p:grpSpPr>
        <p:sp>
          <p:nvSpPr>
            <p:cNvPr name="Freeform 51" id="51"/>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0091D5"/>
            </a:solidFill>
          </p:spPr>
        </p:sp>
        <p:sp>
          <p:nvSpPr>
            <p:cNvPr name="TextBox 52" id="52"/>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3" id="53"/>
          <p:cNvSpPr txBox="true"/>
          <p:nvPr/>
        </p:nvSpPr>
        <p:spPr>
          <a:xfrm rot="0">
            <a:off x="13769329" y="8290702"/>
            <a:ext cx="3489971" cy="622847"/>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CRISP-DM</a:t>
            </a:r>
          </a:p>
        </p:txBody>
      </p:sp>
      <p:grpSp>
        <p:nvGrpSpPr>
          <p:cNvPr name="Group 54" id="54"/>
          <p:cNvGrpSpPr/>
          <p:nvPr/>
        </p:nvGrpSpPr>
        <p:grpSpPr>
          <a:xfrm rot="0">
            <a:off x="1028700" y="1658733"/>
            <a:ext cx="2758345" cy="245871"/>
            <a:chOff x="0" y="0"/>
            <a:chExt cx="726478" cy="64756"/>
          </a:xfrm>
        </p:grpSpPr>
        <p:sp>
          <p:nvSpPr>
            <p:cNvPr name="Freeform 55" id="5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56" id="5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7" id="57"/>
          <p:cNvSpPr txBox="true"/>
          <p:nvPr/>
        </p:nvSpPr>
        <p:spPr>
          <a:xfrm rot="0">
            <a:off x="1037322" y="952500"/>
            <a:ext cx="6953969"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Data Science Methodology</a:t>
            </a:r>
          </a:p>
        </p:txBody>
      </p:sp>
      <p:sp>
        <p:nvSpPr>
          <p:cNvPr name="TextBox 58" id="5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986106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Business Understanding</a:t>
            </a:r>
          </a:p>
        </p:txBody>
      </p:sp>
      <p:sp>
        <p:nvSpPr>
          <p:cNvPr name="TextBox 6" id="6"/>
          <p:cNvSpPr txBox="true"/>
          <p:nvPr/>
        </p:nvSpPr>
        <p:spPr>
          <a:xfrm rot="0">
            <a:off x="12215637" y="5641494"/>
            <a:ext cx="377138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c. Define objectives</a:t>
            </a:r>
          </a:p>
        </p:txBody>
      </p:sp>
      <p:sp>
        <p:nvSpPr>
          <p:cNvPr name="TextBox 7" id="7"/>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14</a:t>
            </a:r>
          </a:p>
        </p:txBody>
      </p:sp>
      <p:sp>
        <p:nvSpPr>
          <p:cNvPr name="TextBox 8" id="8"/>
          <p:cNvSpPr txBox="true"/>
          <p:nvPr/>
        </p:nvSpPr>
        <p:spPr>
          <a:xfrm rot="0">
            <a:off x="2383995" y="8019870"/>
            <a:ext cx="4070235"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Study previous researches</a:t>
            </a:r>
          </a:p>
        </p:txBody>
      </p:sp>
      <p:grpSp>
        <p:nvGrpSpPr>
          <p:cNvPr name="Group 9" id="9"/>
          <p:cNvGrpSpPr/>
          <p:nvPr/>
        </p:nvGrpSpPr>
        <p:grpSpPr>
          <a:xfrm rot="0">
            <a:off x="7107355" y="3957195"/>
            <a:ext cx="3859494" cy="3859329"/>
            <a:chOff x="0" y="0"/>
            <a:chExt cx="5145992" cy="5145772"/>
          </a:xfrm>
        </p:grpSpPr>
        <p:sp>
          <p:nvSpPr>
            <p:cNvPr name="Freeform 10" id="10"/>
            <p:cNvSpPr/>
            <p:nvPr/>
          </p:nvSpPr>
          <p:spPr>
            <a:xfrm flipH="false" flipV="false" rot="0">
              <a:off x="0" y="0"/>
              <a:ext cx="5145992" cy="5145772"/>
            </a:xfrm>
            <a:custGeom>
              <a:avLst/>
              <a:gdLst/>
              <a:ahLst/>
              <a:cxnLst/>
              <a:rect r="r" b="b" t="t" l="l"/>
              <a:pathLst>
                <a:path h="5145772" w="5145992">
                  <a:moveTo>
                    <a:pt x="0" y="0"/>
                  </a:moveTo>
                  <a:lnTo>
                    <a:pt x="5145992" y="0"/>
                  </a:lnTo>
                  <a:lnTo>
                    <a:pt x="5145992" y="5145772"/>
                  </a:lnTo>
                  <a:lnTo>
                    <a:pt x="0" y="5145772"/>
                  </a:lnTo>
                  <a:lnTo>
                    <a:pt x="0" y="0"/>
                  </a:lnTo>
                  <a:close/>
                </a:path>
              </a:pathLst>
            </a:custGeom>
            <a:blipFill>
              <a:blip r:embed="rId3">
                <a:extLst>
                  <a:ext uri="{96DAC541-7B7A-43D3-8B79-37D633B846F1}">
                    <asvg:svgBlip xmlns:asvg="http://schemas.microsoft.com/office/drawing/2016/SVG/main" r:embed="rId4"/>
                  </a:ext>
                </a:extLst>
              </a:blip>
              <a:stretch>
                <a:fillRect l="0" t="-2" r="0" b="-2"/>
              </a:stretch>
            </a:blipFill>
          </p:spPr>
        </p:sp>
        <p:sp>
          <p:nvSpPr>
            <p:cNvPr name="TextBox 11" id="11"/>
            <p:cNvSpPr txBox="true"/>
            <p:nvPr/>
          </p:nvSpPr>
          <p:spPr>
            <a:xfrm rot="0">
              <a:off x="562462" y="1476088"/>
              <a:ext cx="4021068" cy="2136445"/>
            </a:xfrm>
            <a:prstGeom prst="rect">
              <a:avLst/>
            </a:prstGeom>
          </p:spPr>
          <p:txBody>
            <a:bodyPr anchor="t" rtlCol="false" tIns="0" lIns="0" bIns="0" rIns="0">
              <a:spAutoFit/>
            </a:bodyPr>
            <a:lstStyle/>
            <a:p>
              <a:pPr algn="ctr">
                <a:lnSpc>
                  <a:spcPts val="4380"/>
                </a:lnSpc>
              </a:pPr>
              <a:r>
                <a:rPr lang="en-US" sz="3129" spc="156">
                  <a:solidFill>
                    <a:srgbClr val="FFFFFF"/>
                  </a:solidFill>
                  <a:latin typeface="Montserrat Bold"/>
                </a:rPr>
                <a:t>01. Understand the Domain</a:t>
              </a:r>
            </a:p>
          </p:txBody>
        </p:sp>
      </p:grpSp>
      <p:sp>
        <p:nvSpPr>
          <p:cNvPr name="Freeform 12" id="12"/>
          <p:cNvSpPr/>
          <p:nvPr/>
        </p:nvSpPr>
        <p:spPr>
          <a:xfrm flipH="false" flipV="true" rot="-10100005">
            <a:off x="5760910" y="6766253"/>
            <a:ext cx="1220599" cy="936532"/>
          </a:xfrm>
          <a:custGeom>
            <a:avLst/>
            <a:gdLst/>
            <a:ahLst/>
            <a:cxnLst/>
            <a:rect r="r" b="b" t="t" l="l"/>
            <a:pathLst>
              <a:path h="936532" w="1220599">
                <a:moveTo>
                  <a:pt x="0" y="936533"/>
                </a:moveTo>
                <a:lnTo>
                  <a:pt x="1220599" y="936533"/>
                </a:lnTo>
                <a:lnTo>
                  <a:pt x="1220599" y="0"/>
                </a:lnTo>
                <a:lnTo>
                  <a:pt x="0" y="0"/>
                </a:lnTo>
                <a:lnTo>
                  <a:pt x="0" y="93653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4923812">
            <a:off x="6639447" y="3172763"/>
            <a:ext cx="1220599" cy="936532"/>
          </a:xfrm>
          <a:custGeom>
            <a:avLst/>
            <a:gdLst/>
            <a:ahLst/>
            <a:cxnLst/>
            <a:rect r="r" b="b" t="t" l="l"/>
            <a:pathLst>
              <a:path h="936532" w="1220599">
                <a:moveTo>
                  <a:pt x="1220599" y="0"/>
                </a:moveTo>
                <a:lnTo>
                  <a:pt x="0" y="0"/>
                </a:lnTo>
                <a:lnTo>
                  <a:pt x="0" y="936532"/>
                </a:lnTo>
                <a:lnTo>
                  <a:pt x="1220599" y="936532"/>
                </a:lnTo>
                <a:lnTo>
                  <a:pt x="122059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true" rot="7302041">
            <a:off x="11295332" y="4832870"/>
            <a:ext cx="1220599" cy="936532"/>
          </a:xfrm>
          <a:custGeom>
            <a:avLst/>
            <a:gdLst/>
            <a:ahLst/>
            <a:cxnLst/>
            <a:rect r="r" b="b" t="t" l="l"/>
            <a:pathLst>
              <a:path h="936532" w="1220599">
                <a:moveTo>
                  <a:pt x="1220598" y="936532"/>
                </a:moveTo>
                <a:lnTo>
                  <a:pt x="0" y="936532"/>
                </a:lnTo>
                <a:lnTo>
                  <a:pt x="0" y="0"/>
                </a:lnTo>
                <a:lnTo>
                  <a:pt x="1220598" y="0"/>
                </a:lnTo>
                <a:lnTo>
                  <a:pt x="1220598" y="93653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300975" y="3283314"/>
            <a:ext cx="4400724" cy="125251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Scope</a:t>
            </a:r>
          </a:p>
          <a:p>
            <a:pPr algn="just" marL="436164" indent="-218082" lvl="1">
              <a:lnSpc>
                <a:spcPts val="3434"/>
              </a:lnSpc>
              <a:buFont typeface="Arial"/>
              <a:buChar char="•"/>
            </a:pPr>
            <a:r>
              <a:rPr lang="en-US" sz="2020">
                <a:solidFill>
                  <a:srgbClr val="101010"/>
                </a:solidFill>
                <a:latin typeface="Montserrat"/>
              </a:rPr>
              <a:t>Learning style i.e., VAK Model</a:t>
            </a:r>
          </a:p>
          <a:p>
            <a:pPr algn="just" marL="436164" indent="-218082" lvl="1">
              <a:lnSpc>
                <a:spcPts val="3434"/>
              </a:lnSpc>
              <a:buFont typeface="Arial"/>
              <a:buChar char="•"/>
            </a:pPr>
            <a:r>
              <a:rPr lang="en-US" sz="2020">
                <a:solidFill>
                  <a:srgbClr val="101010"/>
                </a:solidFill>
                <a:latin typeface="Montserrat"/>
              </a:rPr>
              <a:t>L</a:t>
            </a:r>
            <a:r>
              <a:rPr lang="en-US" sz="2020">
                <a:solidFill>
                  <a:srgbClr val="101010"/>
                </a:solidFill>
                <a:latin typeface="Montserrat"/>
              </a:rPr>
              <a:t>earning objects</a:t>
            </a:r>
          </a:p>
        </p:txBody>
      </p:sp>
      <p:grpSp>
        <p:nvGrpSpPr>
          <p:cNvPr name="Group 16" id="16"/>
          <p:cNvGrpSpPr/>
          <p:nvPr/>
        </p:nvGrpSpPr>
        <p:grpSpPr>
          <a:xfrm rot="0">
            <a:off x="11247904" y="818271"/>
            <a:ext cx="1315454" cy="967506"/>
            <a:chOff x="0" y="0"/>
            <a:chExt cx="1753938" cy="1290008"/>
          </a:xfrm>
        </p:grpSpPr>
        <p:grpSp>
          <p:nvGrpSpPr>
            <p:cNvPr name="Group 17" id="17"/>
            <p:cNvGrpSpPr/>
            <p:nvPr/>
          </p:nvGrpSpPr>
          <p:grpSpPr>
            <a:xfrm rot="0">
              <a:off x="3235" y="3235"/>
              <a:ext cx="1750037" cy="1283537"/>
              <a:chOff x="0" y="0"/>
              <a:chExt cx="1175320" cy="862020"/>
            </a:xfrm>
          </p:grpSpPr>
          <p:sp>
            <p:nvSpPr>
              <p:cNvPr name="Freeform 18" id="1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9" id="1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0" id="20"/>
            <p:cNvGrpSpPr/>
            <p:nvPr/>
          </p:nvGrpSpPr>
          <p:grpSpPr>
            <a:xfrm rot="0">
              <a:off x="345550" y="161449"/>
              <a:ext cx="393655" cy="180729"/>
              <a:chOff x="0" y="0"/>
              <a:chExt cx="1624330" cy="745740"/>
            </a:xfrm>
          </p:grpSpPr>
          <p:sp>
            <p:nvSpPr>
              <p:cNvPr name="Freeform 21" id="2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2" id="2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3" id="2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4" id="24"/>
            <p:cNvGrpSpPr/>
            <p:nvPr/>
          </p:nvGrpSpPr>
          <p:grpSpPr>
            <a:xfrm rot="0">
              <a:off x="962257" y="161449"/>
              <a:ext cx="393655" cy="180729"/>
              <a:chOff x="0" y="0"/>
              <a:chExt cx="1624330" cy="745740"/>
            </a:xfrm>
          </p:grpSpPr>
          <p:sp>
            <p:nvSpPr>
              <p:cNvPr name="Freeform 25" id="2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6" id="2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7" id="2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8" id="28"/>
            <p:cNvGrpSpPr/>
            <p:nvPr/>
          </p:nvGrpSpPr>
          <p:grpSpPr>
            <a:xfrm rot="0">
              <a:off x="1186046" y="471955"/>
              <a:ext cx="393655" cy="180729"/>
              <a:chOff x="0" y="0"/>
              <a:chExt cx="1624330" cy="745740"/>
            </a:xfrm>
          </p:grpSpPr>
          <p:sp>
            <p:nvSpPr>
              <p:cNvPr name="Freeform 29" id="2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0" id="3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1" id="3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2" id="32"/>
            <p:cNvGrpSpPr/>
            <p:nvPr/>
          </p:nvGrpSpPr>
          <p:grpSpPr>
            <a:xfrm rot="0">
              <a:off x="1183287" y="839960"/>
              <a:ext cx="393655" cy="180729"/>
              <a:chOff x="0" y="0"/>
              <a:chExt cx="1624330" cy="745740"/>
            </a:xfrm>
          </p:grpSpPr>
          <p:sp>
            <p:nvSpPr>
              <p:cNvPr name="Freeform 33" id="3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4" id="3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5" id="3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6" id="36"/>
            <p:cNvGrpSpPr/>
            <p:nvPr/>
          </p:nvGrpSpPr>
          <p:grpSpPr>
            <a:xfrm rot="0">
              <a:off x="619805" y="1009364"/>
              <a:ext cx="393655" cy="180729"/>
              <a:chOff x="0" y="0"/>
              <a:chExt cx="1624330" cy="745740"/>
            </a:xfrm>
          </p:grpSpPr>
          <p:sp>
            <p:nvSpPr>
              <p:cNvPr name="Freeform 37" id="3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8" id="3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9" id="3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0" id="40"/>
            <p:cNvGrpSpPr/>
            <p:nvPr/>
          </p:nvGrpSpPr>
          <p:grpSpPr>
            <a:xfrm rot="0">
              <a:off x="133316" y="760497"/>
              <a:ext cx="393655" cy="180729"/>
              <a:chOff x="0" y="0"/>
              <a:chExt cx="1624330" cy="745740"/>
            </a:xfrm>
          </p:grpSpPr>
          <p:sp>
            <p:nvSpPr>
              <p:cNvPr name="Freeform 41" id="4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2" id="4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3" id="4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4" id="4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5" id="4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6" id="4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7" id="4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8" id="4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9" id="4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1" id="5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3" id="5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4" id="5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5" id="5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6" id="5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15</a:t>
            </a:r>
          </a:p>
        </p:txBody>
      </p:sp>
      <p:grpSp>
        <p:nvGrpSpPr>
          <p:cNvPr name="Group 6" id="6"/>
          <p:cNvGrpSpPr/>
          <p:nvPr/>
        </p:nvGrpSpPr>
        <p:grpSpPr>
          <a:xfrm rot="0">
            <a:off x="1037322" y="2524526"/>
            <a:ext cx="3045597" cy="3065677"/>
            <a:chOff x="0" y="0"/>
            <a:chExt cx="4060795" cy="4087569"/>
          </a:xfrm>
        </p:grpSpPr>
        <p:sp>
          <p:nvSpPr>
            <p:cNvPr name="Freeform 7" id="7"/>
            <p:cNvSpPr/>
            <p:nvPr/>
          </p:nvSpPr>
          <p:spPr>
            <a:xfrm flipH="false" flipV="false" rot="0">
              <a:off x="0" y="0"/>
              <a:ext cx="4060795" cy="4087569"/>
            </a:xfrm>
            <a:custGeom>
              <a:avLst/>
              <a:gdLst/>
              <a:ahLst/>
              <a:cxnLst/>
              <a:rect r="r" b="b" t="t" l="l"/>
              <a:pathLst>
                <a:path h="4087569" w="4060795">
                  <a:moveTo>
                    <a:pt x="0" y="0"/>
                  </a:moveTo>
                  <a:lnTo>
                    <a:pt x="4060795" y="0"/>
                  </a:lnTo>
                  <a:lnTo>
                    <a:pt x="4060795" y="4087569"/>
                  </a:lnTo>
                  <a:lnTo>
                    <a:pt x="0" y="4087569"/>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8" id="8"/>
            <p:cNvSpPr txBox="true"/>
            <p:nvPr/>
          </p:nvSpPr>
          <p:spPr>
            <a:xfrm rot="0">
              <a:off x="443849" y="1171806"/>
              <a:ext cx="3173097" cy="1705857"/>
            </a:xfrm>
            <a:prstGeom prst="rect">
              <a:avLst/>
            </a:prstGeom>
          </p:spPr>
          <p:txBody>
            <a:bodyPr anchor="t" rtlCol="false" tIns="0" lIns="0" bIns="0" rIns="0">
              <a:spAutoFit/>
            </a:bodyPr>
            <a:lstStyle/>
            <a:p>
              <a:pPr algn="ctr">
                <a:lnSpc>
                  <a:spcPts val="3499"/>
                </a:lnSpc>
              </a:pPr>
              <a:r>
                <a:rPr lang="en-US" sz="2499" spc="124">
                  <a:solidFill>
                    <a:srgbClr val="FFFFFF"/>
                  </a:solidFill>
                  <a:latin typeface="Montserrat Bold"/>
                </a:rPr>
                <a:t>02. Understand the Data</a:t>
              </a:r>
            </a:p>
          </p:txBody>
        </p:sp>
      </p:grpSp>
      <p:sp>
        <p:nvSpPr>
          <p:cNvPr name="TextBox 9" id="9"/>
          <p:cNvSpPr txBox="true"/>
          <p:nvPr/>
        </p:nvSpPr>
        <p:spPr>
          <a:xfrm rot="0">
            <a:off x="4990745" y="4469620"/>
            <a:ext cx="4153255"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Data Size</a:t>
            </a:r>
          </a:p>
          <a:p>
            <a:pPr algn="just" marL="436164" indent="-218082" lvl="1">
              <a:lnSpc>
                <a:spcPts val="3434"/>
              </a:lnSpc>
              <a:buFont typeface="Arial"/>
              <a:buChar char="•"/>
            </a:pPr>
            <a:r>
              <a:rPr lang="en-US" sz="2020">
                <a:solidFill>
                  <a:srgbClr val="101010"/>
                </a:solidFill>
                <a:latin typeface="Montserrat"/>
              </a:rPr>
              <a:t>1036 rows, 104 columns</a:t>
            </a:r>
          </a:p>
        </p:txBody>
      </p:sp>
      <p:sp>
        <p:nvSpPr>
          <p:cNvPr name="TextBox 10" id="10"/>
          <p:cNvSpPr txBox="true"/>
          <p:nvPr/>
        </p:nvSpPr>
        <p:spPr>
          <a:xfrm rot="0">
            <a:off x="4990745" y="2885999"/>
            <a:ext cx="10128835"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Obtained from a survey</a:t>
            </a:r>
          </a:p>
          <a:p>
            <a:pPr algn="just" marL="436164" indent="-218082" lvl="1">
              <a:lnSpc>
                <a:spcPts val="3434"/>
              </a:lnSpc>
              <a:buFont typeface="Arial"/>
              <a:buChar char="•"/>
            </a:pPr>
            <a:r>
              <a:rPr lang="en-US" sz="2020">
                <a:solidFill>
                  <a:srgbClr val="101010"/>
                </a:solidFill>
                <a:latin typeface="Montserrat"/>
              </a:rPr>
              <a:t>Distributed to students of Universiti Malaya from year 2021 - 2022</a:t>
            </a:r>
          </a:p>
        </p:txBody>
      </p:sp>
      <p:sp>
        <p:nvSpPr>
          <p:cNvPr name="Freeform 11" id="11"/>
          <p:cNvSpPr/>
          <p:nvPr/>
        </p:nvSpPr>
        <p:spPr>
          <a:xfrm flipH="false" flipV="false" rot="0">
            <a:off x="10200713" y="4100067"/>
            <a:ext cx="6865874" cy="4719843"/>
          </a:xfrm>
          <a:custGeom>
            <a:avLst/>
            <a:gdLst/>
            <a:ahLst/>
            <a:cxnLst/>
            <a:rect r="r" b="b" t="t" l="l"/>
            <a:pathLst>
              <a:path h="4719843" w="6865874">
                <a:moveTo>
                  <a:pt x="0" y="0"/>
                </a:moveTo>
                <a:lnTo>
                  <a:pt x="6865873" y="0"/>
                </a:lnTo>
                <a:lnTo>
                  <a:pt x="6865873" y="4719842"/>
                </a:lnTo>
                <a:lnTo>
                  <a:pt x="0" y="4719842"/>
                </a:lnTo>
                <a:lnTo>
                  <a:pt x="0" y="0"/>
                </a:lnTo>
                <a:close/>
              </a:path>
            </a:pathLst>
          </a:custGeom>
          <a:blipFill>
            <a:blip r:embed="rId5"/>
            <a:stretch>
              <a:fillRect l="0" t="0" r="0" b="0"/>
            </a:stretch>
          </a:blipFill>
          <a:ln w="9525" cap="sq">
            <a:solidFill>
              <a:srgbClr val="000000"/>
            </a:solidFill>
            <a:prstDash val="solid"/>
            <a:miter/>
          </a:ln>
        </p:spPr>
      </p:sp>
      <p:sp>
        <p:nvSpPr>
          <p:cNvPr name="TextBox 12" id="12"/>
          <p:cNvSpPr txBox="true"/>
          <p:nvPr/>
        </p:nvSpPr>
        <p:spPr>
          <a:xfrm rot="0">
            <a:off x="10200713" y="8829504"/>
            <a:ext cx="6865874" cy="428796"/>
          </a:xfrm>
          <a:prstGeom prst="rect">
            <a:avLst/>
          </a:prstGeom>
        </p:spPr>
        <p:txBody>
          <a:bodyPr anchor="t" rtlCol="false" tIns="0" lIns="0" bIns="0" rIns="0">
            <a:spAutoFit/>
          </a:bodyPr>
          <a:lstStyle/>
          <a:p>
            <a:pPr algn="ctr">
              <a:lnSpc>
                <a:spcPts val="3654"/>
              </a:lnSpc>
            </a:pPr>
            <a:r>
              <a:rPr lang="en-US" sz="2149">
                <a:solidFill>
                  <a:srgbClr val="101010"/>
                </a:solidFill>
                <a:latin typeface="Montserrat"/>
              </a:rPr>
              <a:t>Figure 2: Survey form</a:t>
            </a:r>
          </a:p>
        </p:txBody>
      </p:sp>
      <p:sp>
        <p:nvSpPr>
          <p:cNvPr name="TextBox 13" id="13"/>
          <p:cNvSpPr txBox="true"/>
          <p:nvPr/>
        </p:nvSpPr>
        <p:spPr>
          <a:xfrm rot="0">
            <a:off x="1037322" y="952500"/>
            <a:ext cx="9768288"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Understanding 1</a:t>
            </a:r>
          </a:p>
        </p:txBody>
      </p:sp>
      <p:grpSp>
        <p:nvGrpSpPr>
          <p:cNvPr name="Group 14" id="14"/>
          <p:cNvGrpSpPr/>
          <p:nvPr/>
        </p:nvGrpSpPr>
        <p:grpSpPr>
          <a:xfrm rot="0">
            <a:off x="10598812" y="818271"/>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7322" y="2524526"/>
            <a:ext cx="3045597" cy="3065677"/>
            <a:chOff x="0" y="0"/>
            <a:chExt cx="4060795" cy="4087569"/>
          </a:xfrm>
        </p:grpSpPr>
        <p:sp>
          <p:nvSpPr>
            <p:cNvPr name="Freeform 6" id="6"/>
            <p:cNvSpPr/>
            <p:nvPr/>
          </p:nvSpPr>
          <p:spPr>
            <a:xfrm flipH="false" flipV="false" rot="0">
              <a:off x="0" y="0"/>
              <a:ext cx="4060795" cy="4087569"/>
            </a:xfrm>
            <a:custGeom>
              <a:avLst/>
              <a:gdLst/>
              <a:ahLst/>
              <a:cxnLst/>
              <a:rect r="r" b="b" t="t" l="l"/>
              <a:pathLst>
                <a:path h="4087569" w="4060795">
                  <a:moveTo>
                    <a:pt x="0" y="0"/>
                  </a:moveTo>
                  <a:lnTo>
                    <a:pt x="4060795" y="0"/>
                  </a:lnTo>
                  <a:lnTo>
                    <a:pt x="4060795" y="4087569"/>
                  </a:lnTo>
                  <a:lnTo>
                    <a:pt x="0" y="4087569"/>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7" id="7"/>
            <p:cNvSpPr txBox="true"/>
            <p:nvPr/>
          </p:nvSpPr>
          <p:spPr>
            <a:xfrm rot="0">
              <a:off x="443849" y="879736"/>
              <a:ext cx="3173097" cy="2289998"/>
            </a:xfrm>
            <a:prstGeom prst="rect">
              <a:avLst/>
            </a:prstGeom>
          </p:spPr>
          <p:txBody>
            <a:bodyPr anchor="t" rtlCol="false" tIns="0" lIns="0" bIns="0" rIns="0">
              <a:spAutoFit/>
            </a:bodyPr>
            <a:lstStyle/>
            <a:p>
              <a:pPr algn="ctr">
                <a:lnSpc>
                  <a:spcPts val="3499"/>
                </a:lnSpc>
              </a:pPr>
              <a:r>
                <a:rPr lang="en-US" sz="2499" spc="124">
                  <a:solidFill>
                    <a:srgbClr val="FFFFFF"/>
                  </a:solidFill>
                  <a:latin typeface="Montserrat Bold"/>
                </a:rPr>
                <a:t>03. </a:t>
              </a:r>
            </a:p>
            <a:p>
              <a:pPr algn="ctr">
                <a:lnSpc>
                  <a:spcPts val="3499"/>
                </a:lnSpc>
              </a:pPr>
              <a:r>
                <a:rPr lang="en-US" sz="2499" spc="124">
                  <a:solidFill>
                    <a:srgbClr val="FFFFFF"/>
                  </a:solidFill>
                  <a:latin typeface="Montserrat Bold"/>
                </a:rPr>
                <a:t>Choose relevant columns</a:t>
              </a:r>
            </a:p>
          </p:txBody>
        </p:sp>
      </p:grpSp>
      <p:sp>
        <p:nvSpPr>
          <p:cNvPr name="TextBox 8" id="8"/>
          <p:cNvSpPr txBox="true"/>
          <p:nvPr/>
        </p:nvSpPr>
        <p:spPr>
          <a:xfrm rot="0">
            <a:off x="4990745" y="2885999"/>
            <a:ext cx="5723800" cy="1681025"/>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Use SAS Enterprise Miner</a:t>
            </a:r>
          </a:p>
          <a:p>
            <a:pPr algn="just" marL="436164" indent="-218082" lvl="1">
              <a:lnSpc>
                <a:spcPts val="3434"/>
              </a:lnSpc>
              <a:buFont typeface="Arial"/>
              <a:buChar char="•"/>
            </a:pPr>
            <a:r>
              <a:rPr lang="en-US" sz="2020">
                <a:solidFill>
                  <a:srgbClr val="101010"/>
                </a:solidFill>
                <a:latin typeface="Montserrat"/>
              </a:rPr>
              <a:t>Chi-square measure </a:t>
            </a:r>
          </a:p>
          <a:p>
            <a:pPr algn="just" marL="872329" indent="-290776" lvl="2">
              <a:lnSpc>
                <a:spcPts val="3434"/>
              </a:lnSpc>
              <a:buFont typeface="Arial"/>
              <a:buChar char="⚬"/>
            </a:pPr>
            <a:r>
              <a:rPr lang="en-US" sz="2020">
                <a:solidFill>
                  <a:srgbClr val="101010"/>
                </a:solidFill>
                <a:latin typeface="Montserrat"/>
              </a:rPr>
              <a:t>T</a:t>
            </a:r>
            <a:r>
              <a:rPr lang="en-US" sz="2020">
                <a:solidFill>
                  <a:srgbClr val="101010"/>
                </a:solidFill>
                <a:latin typeface="Montserrat"/>
              </a:rPr>
              <a:t>o determine columns that have a link to the target variables</a:t>
            </a:r>
          </a:p>
        </p:txBody>
      </p:sp>
      <p:sp>
        <p:nvSpPr>
          <p:cNvPr name="Freeform 9" id="9"/>
          <p:cNvSpPr/>
          <p:nvPr/>
        </p:nvSpPr>
        <p:spPr>
          <a:xfrm flipH="false" flipV="false" rot="0">
            <a:off x="14863740" y="1658733"/>
            <a:ext cx="2395560" cy="1156477"/>
          </a:xfrm>
          <a:custGeom>
            <a:avLst/>
            <a:gdLst/>
            <a:ahLst/>
            <a:cxnLst/>
            <a:rect r="r" b="b" t="t" l="l"/>
            <a:pathLst>
              <a:path h="1156477" w="2395560">
                <a:moveTo>
                  <a:pt x="0" y="0"/>
                </a:moveTo>
                <a:lnTo>
                  <a:pt x="2395560" y="0"/>
                </a:lnTo>
                <a:lnTo>
                  <a:pt x="2395560" y="1156477"/>
                </a:lnTo>
                <a:lnTo>
                  <a:pt x="0" y="1156477"/>
                </a:lnTo>
                <a:lnTo>
                  <a:pt x="0" y="0"/>
                </a:lnTo>
                <a:close/>
              </a:path>
            </a:pathLst>
          </a:custGeom>
          <a:blipFill>
            <a:blip r:embed="rId5"/>
            <a:stretch>
              <a:fillRect l="0" t="0" r="0" b="0"/>
            </a:stretch>
          </a:blipFill>
        </p:spPr>
      </p:sp>
      <p:sp>
        <p:nvSpPr>
          <p:cNvPr name="Freeform 10" id="10"/>
          <p:cNvSpPr/>
          <p:nvPr/>
        </p:nvSpPr>
        <p:spPr>
          <a:xfrm flipH="false" flipV="false" rot="0">
            <a:off x="11827546" y="3474240"/>
            <a:ext cx="5431754" cy="1105299"/>
          </a:xfrm>
          <a:custGeom>
            <a:avLst/>
            <a:gdLst/>
            <a:ahLst/>
            <a:cxnLst/>
            <a:rect r="r" b="b" t="t" l="l"/>
            <a:pathLst>
              <a:path h="1105299" w="5431754">
                <a:moveTo>
                  <a:pt x="0" y="0"/>
                </a:moveTo>
                <a:lnTo>
                  <a:pt x="5431754" y="0"/>
                </a:lnTo>
                <a:lnTo>
                  <a:pt x="5431754" y="1105299"/>
                </a:lnTo>
                <a:lnTo>
                  <a:pt x="0" y="1105299"/>
                </a:lnTo>
                <a:lnTo>
                  <a:pt x="0" y="0"/>
                </a:lnTo>
                <a:close/>
              </a:path>
            </a:pathLst>
          </a:custGeom>
          <a:blipFill>
            <a:blip r:embed="rId6"/>
            <a:stretch>
              <a:fillRect l="0" t="0" r="0" b="0"/>
            </a:stretch>
          </a:blipFill>
          <a:ln w="9525" cap="sq">
            <a:solidFill>
              <a:srgbClr val="000000"/>
            </a:solidFill>
            <a:prstDash val="solid"/>
            <a:miter/>
          </a:ln>
        </p:spPr>
      </p:sp>
      <p:grpSp>
        <p:nvGrpSpPr>
          <p:cNvPr name="Group 11" id="11"/>
          <p:cNvGrpSpPr/>
          <p:nvPr/>
        </p:nvGrpSpPr>
        <p:grpSpPr>
          <a:xfrm rot="0">
            <a:off x="8209603" y="5356155"/>
            <a:ext cx="9548635" cy="3845105"/>
            <a:chOff x="0" y="0"/>
            <a:chExt cx="2346128" cy="944754"/>
          </a:xfrm>
        </p:grpSpPr>
        <p:sp>
          <p:nvSpPr>
            <p:cNvPr name="Freeform 12" id="12"/>
            <p:cNvSpPr/>
            <p:nvPr/>
          </p:nvSpPr>
          <p:spPr>
            <a:xfrm flipH="false" flipV="false" rot="0">
              <a:off x="0" y="0"/>
              <a:ext cx="2346129" cy="944754"/>
            </a:xfrm>
            <a:custGeom>
              <a:avLst/>
              <a:gdLst/>
              <a:ahLst/>
              <a:cxnLst/>
              <a:rect r="r" b="b" t="t" l="l"/>
              <a:pathLst>
                <a:path h="944754" w="2346129">
                  <a:moveTo>
                    <a:pt x="0" y="0"/>
                  </a:moveTo>
                  <a:lnTo>
                    <a:pt x="2346129" y="0"/>
                  </a:lnTo>
                  <a:lnTo>
                    <a:pt x="2346129" y="944754"/>
                  </a:lnTo>
                  <a:lnTo>
                    <a:pt x="0" y="944754"/>
                  </a:ln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0" y="47625"/>
              <a:ext cx="2346128" cy="897129"/>
            </a:xfrm>
            <a:prstGeom prst="rect">
              <a:avLst/>
            </a:prstGeom>
          </p:spPr>
          <p:txBody>
            <a:bodyPr anchor="ctr" rtlCol="false" tIns="54454" lIns="54454" bIns="54454" rIns="54454"/>
            <a:lstStyle/>
            <a:p>
              <a:pPr algn="ctr">
                <a:lnSpc>
                  <a:spcPts val="2232"/>
                </a:lnSpc>
              </a:pPr>
            </a:p>
          </p:txBody>
        </p:sp>
      </p:grpSp>
      <p:grpSp>
        <p:nvGrpSpPr>
          <p:cNvPr name="Group 14" id="14"/>
          <p:cNvGrpSpPr/>
          <p:nvPr/>
        </p:nvGrpSpPr>
        <p:grpSpPr>
          <a:xfrm rot="0">
            <a:off x="8361266" y="5455706"/>
            <a:ext cx="9266991" cy="3585178"/>
            <a:chOff x="0" y="0"/>
            <a:chExt cx="12355989" cy="4780238"/>
          </a:xfrm>
        </p:grpSpPr>
        <p:sp>
          <p:nvSpPr>
            <p:cNvPr name="Freeform 15" id="15"/>
            <p:cNvSpPr/>
            <p:nvPr/>
          </p:nvSpPr>
          <p:spPr>
            <a:xfrm flipH="false" flipV="false" rot="0">
              <a:off x="3795714" y="0"/>
              <a:ext cx="8560275" cy="4780238"/>
            </a:xfrm>
            <a:custGeom>
              <a:avLst/>
              <a:gdLst/>
              <a:ahLst/>
              <a:cxnLst/>
              <a:rect r="r" b="b" t="t" l="l"/>
              <a:pathLst>
                <a:path h="4780238" w="8560275">
                  <a:moveTo>
                    <a:pt x="0" y="0"/>
                  </a:moveTo>
                  <a:lnTo>
                    <a:pt x="8560275" y="0"/>
                  </a:lnTo>
                  <a:lnTo>
                    <a:pt x="8560275" y="4780238"/>
                  </a:lnTo>
                  <a:lnTo>
                    <a:pt x="0" y="4780238"/>
                  </a:lnTo>
                  <a:lnTo>
                    <a:pt x="0" y="0"/>
                  </a:lnTo>
                  <a:close/>
                </a:path>
              </a:pathLst>
            </a:custGeom>
            <a:blipFill>
              <a:blip r:embed="rId7"/>
              <a:stretch>
                <a:fillRect l="0" t="0" r="0" b="0"/>
              </a:stretch>
            </a:blipFill>
          </p:spPr>
        </p:sp>
        <p:sp>
          <p:nvSpPr>
            <p:cNvPr name="Freeform 16" id="16"/>
            <p:cNvSpPr/>
            <p:nvPr/>
          </p:nvSpPr>
          <p:spPr>
            <a:xfrm flipH="false" flipV="false" rot="0">
              <a:off x="0" y="0"/>
              <a:ext cx="3668714" cy="4778386"/>
            </a:xfrm>
            <a:custGeom>
              <a:avLst/>
              <a:gdLst/>
              <a:ahLst/>
              <a:cxnLst/>
              <a:rect r="r" b="b" t="t" l="l"/>
              <a:pathLst>
                <a:path h="4778386" w="3668714">
                  <a:moveTo>
                    <a:pt x="0" y="0"/>
                  </a:moveTo>
                  <a:lnTo>
                    <a:pt x="3668714" y="0"/>
                  </a:lnTo>
                  <a:lnTo>
                    <a:pt x="3668714" y="4778386"/>
                  </a:lnTo>
                  <a:lnTo>
                    <a:pt x="0" y="4778386"/>
                  </a:lnTo>
                  <a:lnTo>
                    <a:pt x="0" y="0"/>
                  </a:lnTo>
                  <a:close/>
                </a:path>
              </a:pathLst>
            </a:custGeom>
            <a:blipFill>
              <a:blip r:embed="rId8"/>
              <a:stretch>
                <a:fillRect l="0" t="0" r="0" b="0"/>
              </a:stretch>
            </a:blipFill>
          </p:spPr>
        </p:sp>
      </p:grpSp>
      <p:sp>
        <p:nvSpPr>
          <p:cNvPr name="TextBox 17" id="17"/>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16</a:t>
            </a:r>
          </a:p>
        </p:txBody>
      </p:sp>
      <p:sp>
        <p:nvSpPr>
          <p:cNvPr name="TextBox 18" id="18"/>
          <p:cNvSpPr txBox="true"/>
          <p:nvPr/>
        </p:nvSpPr>
        <p:spPr>
          <a:xfrm rot="0">
            <a:off x="8209603" y="9153525"/>
            <a:ext cx="9548635" cy="428796"/>
          </a:xfrm>
          <a:prstGeom prst="rect">
            <a:avLst/>
          </a:prstGeom>
        </p:spPr>
        <p:txBody>
          <a:bodyPr anchor="t" rtlCol="false" tIns="0" lIns="0" bIns="0" rIns="0">
            <a:spAutoFit/>
          </a:bodyPr>
          <a:lstStyle/>
          <a:p>
            <a:pPr algn="ctr">
              <a:lnSpc>
                <a:spcPts val="3654"/>
              </a:lnSpc>
            </a:pPr>
            <a:r>
              <a:rPr lang="en-US" sz="2149">
                <a:solidFill>
                  <a:srgbClr val="101010"/>
                </a:solidFill>
                <a:latin typeface="Montserrat"/>
              </a:rPr>
              <a:t>Figure 4: StatsExplore parameters &amp; output</a:t>
            </a:r>
          </a:p>
        </p:txBody>
      </p:sp>
      <p:sp>
        <p:nvSpPr>
          <p:cNvPr name="TextBox 19" id="19"/>
          <p:cNvSpPr txBox="true"/>
          <p:nvPr/>
        </p:nvSpPr>
        <p:spPr>
          <a:xfrm rot="0">
            <a:off x="1037322" y="952500"/>
            <a:ext cx="1434456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Understanding 2</a:t>
            </a:r>
          </a:p>
        </p:txBody>
      </p:sp>
      <p:sp>
        <p:nvSpPr>
          <p:cNvPr name="TextBox 20" id="20"/>
          <p:cNvSpPr txBox="true"/>
          <p:nvPr/>
        </p:nvSpPr>
        <p:spPr>
          <a:xfrm rot="0">
            <a:off x="2407872" y="6114078"/>
            <a:ext cx="5649482" cy="3395084"/>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Columns identified</a:t>
            </a:r>
          </a:p>
          <a:p>
            <a:pPr algn="just" marL="436164" indent="-218082" lvl="1">
              <a:lnSpc>
                <a:spcPts val="3434"/>
              </a:lnSpc>
              <a:buFont typeface="Arial"/>
              <a:buChar char="•"/>
            </a:pPr>
            <a:r>
              <a:rPr lang="en-US" sz="2020">
                <a:solidFill>
                  <a:srgbClr val="101010"/>
                </a:solidFill>
                <a:latin typeface="Montserrat"/>
              </a:rPr>
              <a:t>Gender</a:t>
            </a:r>
          </a:p>
          <a:p>
            <a:pPr algn="just" marL="436164" indent="-218082" lvl="1">
              <a:lnSpc>
                <a:spcPts val="3434"/>
              </a:lnSpc>
              <a:buFont typeface="Arial"/>
              <a:buChar char="•"/>
            </a:pPr>
            <a:r>
              <a:rPr lang="en-US" sz="2020">
                <a:solidFill>
                  <a:srgbClr val="101010"/>
                </a:solidFill>
                <a:latin typeface="Montserrat"/>
              </a:rPr>
              <a:t>Level of study</a:t>
            </a:r>
          </a:p>
          <a:p>
            <a:pPr algn="just" marL="436164" indent="-218082" lvl="1">
              <a:lnSpc>
                <a:spcPts val="3434"/>
              </a:lnSpc>
              <a:buFont typeface="Arial"/>
              <a:buChar char="•"/>
            </a:pPr>
            <a:r>
              <a:rPr lang="en-US" sz="2020">
                <a:solidFill>
                  <a:srgbClr val="101010"/>
                </a:solidFill>
                <a:latin typeface="Montserrat"/>
              </a:rPr>
              <a:t>Household income</a:t>
            </a:r>
          </a:p>
          <a:p>
            <a:pPr algn="just" marL="436164" indent="-218082" lvl="1">
              <a:lnSpc>
                <a:spcPts val="3434"/>
              </a:lnSpc>
              <a:buFont typeface="Arial"/>
              <a:buChar char="•"/>
            </a:pPr>
            <a:r>
              <a:rPr lang="en-US" sz="2020">
                <a:solidFill>
                  <a:srgbClr val="101010"/>
                </a:solidFill>
                <a:latin typeface="Montserrat"/>
              </a:rPr>
              <a:t>Preferred learning mode</a:t>
            </a:r>
          </a:p>
          <a:p>
            <a:pPr algn="just" marL="436164" indent="-218082" lvl="1">
              <a:lnSpc>
                <a:spcPts val="3434"/>
              </a:lnSpc>
              <a:buFont typeface="Arial"/>
              <a:buChar char="•"/>
            </a:pPr>
            <a:r>
              <a:rPr lang="en-US" sz="2020">
                <a:solidFill>
                  <a:srgbClr val="101010"/>
                </a:solidFill>
                <a:latin typeface="Montserrat"/>
              </a:rPr>
              <a:t>Preferred communication platform</a:t>
            </a:r>
          </a:p>
          <a:p>
            <a:pPr algn="just" marL="436164" indent="-218082" lvl="1">
              <a:lnSpc>
                <a:spcPts val="3434"/>
              </a:lnSpc>
              <a:buFont typeface="Arial"/>
              <a:buChar char="•"/>
            </a:pPr>
            <a:r>
              <a:rPr lang="en-US" sz="2020">
                <a:solidFill>
                  <a:srgbClr val="101010"/>
                </a:solidFill>
                <a:latin typeface="Montserrat"/>
              </a:rPr>
              <a:t>Learning objects preferences</a:t>
            </a:r>
          </a:p>
          <a:p>
            <a:pPr algn="just" marL="436164" indent="-218082" lvl="1">
              <a:lnSpc>
                <a:spcPts val="3434"/>
              </a:lnSpc>
              <a:buFont typeface="Arial"/>
              <a:buChar char="•"/>
            </a:pPr>
            <a:r>
              <a:rPr lang="en-US" sz="2020">
                <a:solidFill>
                  <a:srgbClr val="101010"/>
                </a:solidFill>
                <a:latin typeface="Montserrat"/>
              </a:rPr>
              <a:t>VAK learning style questions</a:t>
            </a:r>
          </a:p>
        </p:txBody>
      </p:sp>
      <p:sp>
        <p:nvSpPr>
          <p:cNvPr name="TextBox 21" id="21"/>
          <p:cNvSpPr txBox="true"/>
          <p:nvPr/>
        </p:nvSpPr>
        <p:spPr>
          <a:xfrm rot="0">
            <a:off x="11923903" y="4503339"/>
            <a:ext cx="5239040" cy="428796"/>
          </a:xfrm>
          <a:prstGeom prst="rect">
            <a:avLst/>
          </a:prstGeom>
        </p:spPr>
        <p:txBody>
          <a:bodyPr anchor="t" rtlCol="false" tIns="0" lIns="0" bIns="0" rIns="0">
            <a:spAutoFit/>
          </a:bodyPr>
          <a:lstStyle/>
          <a:p>
            <a:pPr algn="ctr">
              <a:lnSpc>
                <a:spcPts val="3654"/>
              </a:lnSpc>
            </a:pPr>
            <a:r>
              <a:rPr lang="en-US" sz="2149">
                <a:solidFill>
                  <a:srgbClr val="101010"/>
                </a:solidFill>
                <a:latin typeface="Montserrat"/>
              </a:rPr>
              <a:t>Figure 3: Nodes built in SAS</a:t>
            </a:r>
          </a:p>
        </p:txBody>
      </p:sp>
      <p:grpSp>
        <p:nvGrpSpPr>
          <p:cNvPr name="Group 22" id="22"/>
          <p:cNvGrpSpPr/>
          <p:nvPr/>
        </p:nvGrpSpPr>
        <p:grpSpPr>
          <a:xfrm rot="0">
            <a:off x="10598812" y="818271"/>
            <a:ext cx="1315454" cy="967506"/>
            <a:chOff x="0" y="0"/>
            <a:chExt cx="1753938" cy="1290008"/>
          </a:xfrm>
        </p:grpSpPr>
        <p:grpSp>
          <p:nvGrpSpPr>
            <p:cNvPr name="Group 23" id="23"/>
            <p:cNvGrpSpPr/>
            <p:nvPr/>
          </p:nvGrpSpPr>
          <p:grpSpPr>
            <a:xfrm rot="0">
              <a:off x="3235" y="3235"/>
              <a:ext cx="1750037" cy="1283537"/>
              <a:chOff x="0" y="0"/>
              <a:chExt cx="1175320" cy="862020"/>
            </a:xfrm>
          </p:grpSpPr>
          <p:sp>
            <p:nvSpPr>
              <p:cNvPr name="Freeform 24" id="24"/>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5" id="25"/>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6" id="26"/>
            <p:cNvGrpSpPr/>
            <p:nvPr/>
          </p:nvGrpSpPr>
          <p:grpSpPr>
            <a:xfrm rot="0">
              <a:off x="345550" y="161449"/>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962257" y="161449"/>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4" id="34"/>
            <p:cNvGrpSpPr/>
            <p:nvPr/>
          </p:nvGrpSpPr>
          <p:grpSpPr>
            <a:xfrm rot="0">
              <a:off x="1186046" y="471955"/>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183287" y="839960"/>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2" id="42"/>
            <p:cNvGrpSpPr/>
            <p:nvPr/>
          </p:nvGrpSpPr>
          <p:grpSpPr>
            <a:xfrm rot="0">
              <a:off x="619805" y="1009364"/>
              <a:ext cx="393655" cy="180729"/>
              <a:chOff x="0" y="0"/>
              <a:chExt cx="1624330" cy="745740"/>
            </a:xfrm>
          </p:grpSpPr>
          <p:sp>
            <p:nvSpPr>
              <p:cNvPr name="Freeform 43" id="4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4" id="4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5" id="4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6" id="46"/>
            <p:cNvGrpSpPr/>
            <p:nvPr/>
          </p:nvGrpSpPr>
          <p:grpSpPr>
            <a:xfrm rot="0">
              <a:off x="133316" y="760497"/>
              <a:ext cx="393655" cy="180729"/>
              <a:chOff x="0" y="0"/>
              <a:chExt cx="1624330" cy="745740"/>
            </a:xfrm>
          </p:grpSpPr>
          <p:sp>
            <p:nvSpPr>
              <p:cNvPr name="Freeform 47" id="4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8" id="4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9" id="4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50" id="50"/>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51" id="51"/>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52" id="52"/>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3" id="53"/>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4" id="54"/>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5" id="55"/>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6" id="56"/>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7" id="57"/>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8" id="58"/>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9" id="59"/>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60" id="60"/>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61" id="61"/>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62" id="62"/>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1866" y="2842084"/>
            <a:ext cx="2758345" cy="2776531"/>
            <a:chOff x="0" y="0"/>
            <a:chExt cx="3677793" cy="3702042"/>
          </a:xfrm>
        </p:grpSpPr>
        <p:sp>
          <p:nvSpPr>
            <p:cNvPr name="Freeform 6" id="6"/>
            <p:cNvSpPr/>
            <p:nvPr/>
          </p:nvSpPr>
          <p:spPr>
            <a:xfrm flipH="false" flipV="false" rot="0">
              <a:off x="0" y="0"/>
              <a:ext cx="3677793" cy="3702042"/>
            </a:xfrm>
            <a:custGeom>
              <a:avLst/>
              <a:gdLst/>
              <a:ahLst/>
              <a:cxnLst/>
              <a:rect r="r" b="b" t="t" l="l"/>
              <a:pathLst>
                <a:path h="3702042" w="3677793">
                  <a:moveTo>
                    <a:pt x="0" y="0"/>
                  </a:moveTo>
                  <a:lnTo>
                    <a:pt x="3677793" y="0"/>
                  </a:lnTo>
                  <a:lnTo>
                    <a:pt x="3677793" y="3702042"/>
                  </a:lnTo>
                  <a:lnTo>
                    <a:pt x="0" y="3702042"/>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7" id="7"/>
            <p:cNvSpPr txBox="true"/>
            <p:nvPr/>
          </p:nvSpPr>
          <p:spPr>
            <a:xfrm rot="0">
              <a:off x="401987" y="1048166"/>
              <a:ext cx="2873820"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04. </a:t>
              </a:r>
            </a:p>
            <a:p>
              <a:pPr algn="ctr">
                <a:lnSpc>
                  <a:spcPts val="3169"/>
                </a:lnSpc>
              </a:pPr>
              <a:r>
                <a:rPr lang="en-US" sz="2264" spc="113">
                  <a:solidFill>
                    <a:srgbClr val="FFFFFF"/>
                  </a:solidFill>
                  <a:latin typeface="Montserrat Bold"/>
                </a:rPr>
                <a:t>Check for null values</a:t>
              </a:r>
            </a:p>
          </p:txBody>
        </p:sp>
      </p:grpSp>
      <p:sp>
        <p:nvSpPr>
          <p:cNvPr name="Freeform 8" id="8"/>
          <p:cNvSpPr/>
          <p:nvPr/>
        </p:nvSpPr>
        <p:spPr>
          <a:xfrm flipH="false" flipV="false" rot="0">
            <a:off x="4623059" y="4230349"/>
            <a:ext cx="6613722" cy="4082412"/>
          </a:xfrm>
          <a:custGeom>
            <a:avLst/>
            <a:gdLst/>
            <a:ahLst/>
            <a:cxnLst/>
            <a:rect r="r" b="b" t="t" l="l"/>
            <a:pathLst>
              <a:path h="4082412" w="6613722">
                <a:moveTo>
                  <a:pt x="0" y="0"/>
                </a:moveTo>
                <a:lnTo>
                  <a:pt x="6613723" y="0"/>
                </a:lnTo>
                <a:lnTo>
                  <a:pt x="6613723" y="4082412"/>
                </a:lnTo>
                <a:lnTo>
                  <a:pt x="0" y="4082412"/>
                </a:lnTo>
                <a:lnTo>
                  <a:pt x="0" y="0"/>
                </a:lnTo>
                <a:close/>
              </a:path>
            </a:pathLst>
          </a:custGeom>
          <a:blipFill>
            <a:blip r:embed="rId5"/>
            <a:stretch>
              <a:fillRect l="0" t="0" r="0" b="0"/>
            </a:stretch>
          </a:blipFill>
          <a:ln w="9525" cap="sq">
            <a:solidFill>
              <a:srgbClr val="000000"/>
            </a:solidFill>
            <a:prstDash val="solid"/>
            <a:miter/>
          </a:ln>
        </p:spPr>
      </p:sp>
      <p:sp>
        <p:nvSpPr>
          <p:cNvPr name="AutoShape 9" id="9"/>
          <p:cNvSpPr/>
          <p:nvPr/>
        </p:nvSpPr>
        <p:spPr>
          <a:xfrm>
            <a:off x="11689855" y="6252505"/>
            <a:ext cx="1563540" cy="0"/>
          </a:xfrm>
          <a:prstGeom prst="line">
            <a:avLst/>
          </a:prstGeom>
          <a:ln cap="flat" w="19050">
            <a:solidFill>
              <a:srgbClr val="000000"/>
            </a:solidFill>
            <a:prstDash val="solid"/>
            <a:headEnd type="none" len="sm" w="sm"/>
            <a:tailEnd type="arrow" len="sm" w="med"/>
          </a:ln>
        </p:spPr>
      </p:sp>
      <p:sp>
        <p:nvSpPr>
          <p:cNvPr name="TextBox 10" id="10"/>
          <p:cNvSpPr txBox="true"/>
          <p:nvPr/>
        </p:nvSpPr>
        <p:spPr>
          <a:xfrm rot="0">
            <a:off x="1037322" y="952500"/>
            <a:ext cx="8573184"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1</a:t>
            </a:r>
          </a:p>
        </p:txBody>
      </p:sp>
      <p:sp>
        <p:nvSpPr>
          <p:cNvPr name="TextBox 11" id="11"/>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17</a:t>
            </a:r>
          </a:p>
        </p:txBody>
      </p:sp>
      <p:sp>
        <p:nvSpPr>
          <p:cNvPr name="TextBox 12" id="12"/>
          <p:cNvSpPr txBox="true"/>
          <p:nvPr/>
        </p:nvSpPr>
        <p:spPr>
          <a:xfrm rot="0">
            <a:off x="4623059" y="8405580"/>
            <a:ext cx="6613722" cy="340076"/>
          </a:xfrm>
          <a:prstGeom prst="rect">
            <a:avLst/>
          </a:prstGeom>
        </p:spPr>
        <p:txBody>
          <a:bodyPr anchor="t" rtlCol="false" tIns="0" lIns="0" bIns="0" rIns="0">
            <a:spAutoFit/>
          </a:bodyPr>
          <a:lstStyle/>
          <a:p>
            <a:pPr algn="ctr">
              <a:lnSpc>
                <a:spcPts val="2933"/>
              </a:lnSpc>
            </a:pPr>
            <a:r>
              <a:rPr lang="en-US" sz="1725">
                <a:solidFill>
                  <a:srgbClr val="101010"/>
                </a:solidFill>
                <a:latin typeface="Montserrat"/>
              </a:rPr>
              <a:t>Figure 5: Code snippet of null value checks</a:t>
            </a:r>
          </a:p>
        </p:txBody>
      </p:sp>
      <p:sp>
        <p:nvSpPr>
          <p:cNvPr name="TextBox 13" id="13"/>
          <p:cNvSpPr txBox="true"/>
          <p:nvPr/>
        </p:nvSpPr>
        <p:spPr>
          <a:xfrm rot="0">
            <a:off x="13710595" y="6026190"/>
            <a:ext cx="3355991"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No null values found</a:t>
            </a:r>
          </a:p>
        </p:txBody>
      </p:sp>
      <p:grpSp>
        <p:nvGrpSpPr>
          <p:cNvPr name="Group 14" id="14"/>
          <p:cNvGrpSpPr/>
          <p:nvPr/>
        </p:nvGrpSpPr>
        <p:grpSpPr>
          <a:xfrm rot="0">
            <a:off x="9921328" y="814162"/>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7322" y="2619590"/>
            <a:ext cx="2758345" cy="2776531"/>
            <a:chOff x="0" y="0"/>
            <a:chExt cx="3677793" cy="3702042"/>
          </a:xfrm>
        </p:grpSpPr>
        <p:sp>
          <p:nvSpPr>
            <p:cNvPr name="Freeform 6" id="6"/>
            <p:cNvSpPr/>
            <p:nvPr/>
          </p:nvSpPr>
          <p:spPr>
            <a:xfrm flipH="false" flipV="false" rot="0">
              <a:off x="0" y="0"/>
              <a:ext cx="3677793" cy="3702042"/>
            </a:xfrm>
            <a:custGeom>
              <a:avLst/>
              <a:gdLst/>
              <a:ahLst/>
              <a:cxnLst/>
              <a:rect r="r" b="b" t="t" l="l"/>
              <a:pathLst>
                <a:path h="3702042" w="3677793">
                  <a:moveTo>
                    <a:pt x="0" y="0"/>
                  </a:moveTo>
                  <a:lnTo>
                    <a:pt x="3677793" y="0"/>
                  </a:lnTo>
                  <a:lnTo>
                    <a:pt x="3677793" y="3702042"/>
                  </a:lnTo>
                  <a:lnTo>
                    <a:pt x="0" y="3702042"/>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7" id="7"/>
            <p:cNvSpPr txBox="true"/>
            <p:nvPr/>
          </p:nvSpPr>
          <p:spPr>
            <a:xfrm rot="0">
              <a:off x="37489" y="928335"/>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05. </a:t>
              </a:r>
            </a:p>
            <a:p>
              <a:pPr algn="ctr">
                <a:lnSpc>
                  <a:spcPts val="3169"/>
                </a:lnSpc>
              </a:pPr>
              <a:r>
                <a:rPr lang="en-US" sz="2264" spc="113">
                  <a:solidFill>
                    <a:srgbClr val="FFFFFF"/>
                  </a:solidFill>
                  <a:latin typeface="Montserrat Bold"/>
                </a:rPr>
                <a:t>Perform data Standardisation</a:t>
              </a:r>
            </a:p>
          </p:txBody>
        </p:sp>
      </p:grpSp>
      <p:sp>
        <p:nvSpPr>
          <p:cNvPr name="Freeform 8" id="8"/>
          <p:cNvSpPr/>
          <p:nvPr/>
        </p:nvSpPr>
        <p:spPr>
          <a:xfrm flipH="false" flipV="false" rot="0">
            <a:off x="4436619" y="2332973"/>
            <a:ext cx="6573281" cy="1674882"/>
          </a:xfrm>
          <a:custGeom>
            <a:avLst/>
            <a:gdLst/>
            <a:ahLst/>
            <a:cxnLst/>
            <a:rect r="r" b="b" t="t" l="l"/>
            <a:pathLst>
              <a:path h="1674882" w="6573281">
                <a:moveTo>
                  <a:pt x="0" y="0"/>
                </a:moveTo>
                <a:lnTo>
                  <a:pt x="6573281" y="0"/>
                </a:lnTo>
                <a:lnTo>
                  <a:pt x="6573281" y="1674882"/>
                </a:lnTo>
                <a:lnTo>
                  <a:pt x="0" y="1674882"/>
                </a:lnTo>
                <a:lnTo>
                  <a:pt x="0" y="0"/>
                </a:lnTo>
                <a:close/>
              </a:path>
            </a:pathLst>
          </a:custGeom>
          <a:blipFill>
            <a:blip r:embed="rId5"/>
            <a:stretch>
              <a:fillRect l="0" t="0" r="0" b="0"/>
            </a:stretch>
          </a:blipFill>
          <a:ln w="9525" cap="sq">
            <a:solidFill>
              <a:srgbClr val="000000"/>
            </a:solidFill>
            <a:prstDash val="solid"/>
            <a:miter/>
          </a:ln>
        </p:spPr>
      </p:sp>
      <p:sp>
        <p:nvSpPr>
          <p:cNvPr name="Freeform 9" id="9"/>
          <p:cNvSpPr/>
          <p:nvPr/>
        </p:nvSpPr>
        <p:spPr>
          <a:xfrm flipH="false" flipV="false" rot="0">
            <a:off x="11183053" y="2332973"/>
            <a:ext cx="6402119" cy="1674882"/>
          </a:xfrm>
          <a:custGeom>
            <a:avLst/>
            <a:gdLst/>
            <a:ahLst/>
            <a:cxnLst/>
            <a:rect r="r" b="b" t="t" l="l"/>
            <a:pathLst>
              <a:path h="1674882" w="6402119">
                <a:moveTo>
                  <a:pt x="0" y="0"/>
                </a:moveTo>
                <a:lnTo>
                  <a:pt x="6402119" y="0"/>
                </a:lnTo>
                <a:lnTo>
                  <a:pt x="6402119" y="1674882"/>
                </a:lnTo>
                <a:lnTo>
                  <a:pt x="0" y="1674882"/>
                </a:lnTo>
                <a:lnTo>
                  <a:pt x="0" y="0"/>
                </a:lnTo>
                <a:close/>
              </a:path>
            </a:pathLst>
          </a:custGeom>
          <a:blipFill>
            <a:blip r:embed="rId6"/>
            <a:stretch>
              <a:fillRect l="0" t="0" r="0" b="0"/>
            </a:stretch>
          </a:blipFill>
          <a:ln w="9525" cap="sq">
            <a:solidFill>
              <a:srgbClr val="000000"/>
            </a:solidFill>
            <a:prstDash val="solid"/>
            <a:miter/>
          </a:ln>
        </p:spPr>
      </p:sp>
      <p:sp>
        <p:nvSpPr>
          <p:cNvPr name="Freeform 10" id="10"/>
          <p:cNvSpPr/>
          <p:nvPr/>
        </p:nvSpPr>
        <p:spPr>
          <a:xfrm flipH="false" flipV="false" rot="0">
            <a:off x="6943098" y="4527324"/>
            <a:ext cx="4087985" cy="2467376"/>
          </a:xfrm>
          <a:custGeom>
            <a:avLst/>
            <a:gdLst/>
            <a:ahLst/>
            <a:cxnLst/>
            <a:rect r="r" b="b" t="t" l="l"/>
            <a:pathLst>
              <a:path h="2467376" w="4087985">
                <a:moveTo>
                  <a:pt x="0" y="0"/>
                </a:moveTo>
                <a:lnTo>
                  <a:pt x="4087985" y="0"/>
                </a:lnTo>
                <a:lnTo>
                  <a:pt x="4087985" y="2467377"/>
                </a:lnTo>
                <a:lnTo>
                  <a:pt x="0" y="2467377"/>
                </a:lnTo>
                <a:lnTo>
                  <a:pt x="0" y="0"/>
                </a:lnTo>
                <a:close/>
              </a:path>
            </a:pathLst>
          </a:custGeom>
          <a:blipFill>
            <a:blip r:embed="rId7"/>
            <a:stretch>
              <a:fillRect l="0" t="0" r="-165252" b="0"/>
            </a:stretch>
          </a:blipFill>
          <a:ln w="9525" cap="sq">
            <a:solidFill>
              <a:srgbClr val="000000"/>
            </a:solidFill>
            <a:prstDash val="solid"/>
            <a:miter/>
          </a:ln>
        </p:spPr>
      </p:sp>
      <p:sp>
        <p:nvSpPr>
          <p:cNvPr name="Freeform 11" id="11"/>
          <p:cNvSpPr/>
          <p:nvPr/>
        </p:nvSpPr>
        <p:spPr>
          <a:xfrm flipH="false" flipV="false" rot="0">
            <a:off x="11189961" y="4517624"/>
            <a:ext cx="4658642" cy="2477076"/>
          </a:xfrm>
          <a:custGeom>
            <a:avLst/>
            <a:gdLst/>
            <a:ahLst/>
            <a:cxnLst/>
            <a:rect r="r" b="b" t="t" l="l"/>
            <a:pathLst>
              <a:path h="2477076" w="4658642">
                <a:moveTo>
                  <a:pt x="0" y="0"/>
                </a:moveTo>
                <a:lnTo>
                  <a:pt x="4658642" y="0"/>
                </a:lnTo>
                <a:lnTo>
                  <a:pt x="4658642" y="2477077"/>
                </a:lnTo>
                <a:lnTo>
                  <a:pt x="0" y="2477077"/>
                </a:lnTo>
                <a:lnTo>
                  <a:pt x="0" y="0"/>
                </a:lnTo>
                <a:close/>
              </a:path>
            </a:pathLst>
          </a:custGeom>
          <a:blipFill>
            <a:blip r:embed="rId8"/>
            <a:stretch>
              <a:fillRect l="0" t="0" r="0" b="0"/>
            </a:stretch>
          </a:blipFill>
          <a:ln w="9525" cap="sq">
            <a:solidFill>
              <a:srgbClr val="000000"/>
            </a:solidFill>
            <a:prstDash val="solid"/>
            <a:miter/>
          </a:ln>
        </p:spPr>
      </p:sp>
      <p:sp>
        <p:nvSpPr>
          <p:cNvPr name="Freeform 12" id="12"/>
          <p:cNvSpPr/>
          <p:nvPr/>
        </p:nvSpPr>
        <p:spPr>
          <a:xfrm flipH="false" flipV="false" rot="0">
            <a:off x="11189961" y="7585488"/>
            <a:ext cx="4658642" cy="1963412"/>
          </a:xfrm>
          <a:custGeom>
            <a:avLst/>
            <a:gdLst/>
            <a:ahLst/>
            <a:cxnLst/>
            <a:rect r="r" b="b" t="t" l="l"/>
            <a:pathLst>
              <a:path h="1963412" w="4658642">
                <a:moveTo>
                  <a:pt x="0" y="0"/>
                </a:moveTo>
                <a:lnTo>
                  <a:pt x="4658642" y="0"/>
                </a:lnTo>
                <a:lnTo>
                  <a:pt x="4658642" y="1963412"/>
                </a:lnTo>
                <a:lnTo>
                  <a:pt x="0" y="1963412"/>
                </a:lnTo>
                <a:lnTo>
                  <a:pt x="0" y="0"/>
                </a:lnTo>
                <a:close/>
              </a:path>
            </a:pathLst>
          </a:custGeom>
          <a:blipFill>
            <a:blip r:embed="rId9"/>
            <a:stretch>
              <a:fillRect l="0" t="0" r="0" b="0"/>
            </a:stretch>
          </a:blipFill>
          <a:ln w="9525" cap="sq">
            <a:solidFill>
              <a:srgbClr val="000000"/>
            </a:solidFill>
            <a:prstDash val="solid"/>
            <a:miter/>
          </a:ln>
        </p:spPr>
      </p:sp>
      <p:sp>
        <p:nvSpPr>
          <p:cNvPr name="Freeform 13" id="13"/>
          <p:cNvSpPr/>
          <p:nvPr/>
        </p:nvSpPr>
        <p:spPr>
          <a:xfrm flipH="false" flipV="false" rot="0">
            <a:off x="6943098" y="7501241"/>
            <a:ext cx="4087985" cy="2131906"/>
          </a:xfrm>
          <a:custGeom>
            <a:avLst/>
            <a:gdLst/>
            <a:ahLst/>
            <a:cxnLst/>
            <a:rect r="r" b="b" t="t" l="l"/>
            <a:pathLst>
              <a:path h="2131906" w="4087985">
                <a:moveTo>
                  <a:pt x="0" y="0"/>
                </a:moveTo>
                <a:lnTo>
                  <a:pt x="4087985" y="0"/>
                </a:lnTo>
                <a:lnTo>
                  <a:pt x="4087985" y="2131906"/>
                </a:lnTo>
                <a:lnTo>
                  <a:pt x="0" y="2131906"/>
                </a:lnTo>
                <a:lnTo>
                  <a:pt x="0" y="0"/>
                </a:lnTo>
                <a:close/>
              </a:path>
            </a:pathLst>
          </a:custGeom>
          <a:blipFill>
            <a:blip r:embed="rId10"/>
            <a:stretch>
              <a:fillRect l="0" t="0" r="0" b="0"/>
            </a:stretch>
          </a:blipFill>
          <a:ln w="9525" cap="sq">
            <a:solidFill>
              <a:srgbClr val="000000"/>
            </a:solidFill>
            <a:prstDash val="solid"/>
            <a:miter/>
          </a:ln>
        </p:spPr>
      </p:sp>
      <p:sp>
        <p:nvSpPr>
          <p:cNvPr name="Freeform 14" id="14"/>
          <p:cNvSpPr/>
          <p:nvPr/>
        </p:nvSpPr>
        <p:spPr>
          <a:xfrm flipH="true" flipV="true" rot="7302041">
            <a:off x="5613694" y="7975103"/>
            <a:ext cx="1220599" cy="936532"/>
          </a:xfrm>
          <a:custGeom>
            <a:avLst/>
            <a:gdLst/>
            <a:ahLst/>
            <a:cxnLst/>
            <a:rect r="r" b="b" t="t" l="l"/>
            <a:pathLst>
              <a:path h="936532" w="1220599">
                <a:moveTo>
                  <a:pt x="1220599" y="936532"/>
                </a:moveTo>
                <a:lnTo>
                  <a:pt x="0" y="936532"/>
                </a:lnTo>
                <a:lnTo>
                  <a:pt x="0" y="0"/>
                </a:lnTo>
                <a:lnTo>
                  <a:pt x="1220599" y="0"/>
                </a:lnTo>
                <a:lnTo>
                  <a:pt x="1220599" y="936532"/>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2854673" y="8029757"/>
            <a:ext cx="2488291" cy="1228543"/>
            <a:chOff x="0" y="0"/>
            <a:chExt cx="655352" cy="323567"/>
          </a:xfrm>
        </p:grpSpPr>
        <p:sp>
          <p:nvSpPr>
            <p:cNvPr name="Freeform 16" id="16"/>
            <p:cNvSpPr/>
            <p:nvPr/>
          </p:nvSpPr>
          <p:spPr>
            <a:xfrm flipH="false" flipV="false" rot="0">
              <a:off x="0" y="0"/>
              <a:ext cx="655352" cy="323567"/>
            </a:xfrm>
            <a:custGeom>
              <a:avLst/>
              <a:gdLst/>
              <a:ahLst/>
              <a:cxnLst/>
              <a:rect r="r" b="b" t="t" l="l"/>
              <a:pathLst>
                <a:path h="323567" w="655352">
                  <a:moveTo>
                    <a:pt x="158678" y="0"/>
                  </a:moveTo>
                  <a:lnTo>
                    <a:pt x="496674" y="0"/>
                  </a:lnTo>
                  <a:cubicBezTo>
                    <a:pt x="538758" y="0"/>
                    <a:pt x="579119" y="16718"/>
                    <a:pt x="608877" y="46476"/>
                  </a:cubicBezTo>
                  <a:cubicBezTo>
                    <a:pt x="638635" y="76234"/>
                    <a:pt x="655352" y="116594"/>
                    <a:pt x="655352" y="158678"/>
                  </a:cubicBezTo>
                  <a:lnTo>
                    <a:pt x="655352" y="164889"/>
                  </a:lnTo>
                  <a:cubicBezTo>
                    <a:pt x="655352" y="206973"/>
                    <a:pt x="638635" y="247333"/>
                    <a:pt x="608877" y="277091"/>
                  </a:cubicBezTo>
                  <a:cubicBezTo>
                    <a:pt x="579119" y="306849"/>
                    <a:pt x="538758" y="323567"/>
                    <a:pt x="496674" y="323567"/>
                  </a:cubicBezTo>
                  <a:lnTo>
                    <a:pt x="158678" y="323567"/>
                  </a:lnTo>
                  <a:cubicBezTo>
                    <a:pt x="116594" y="323567"/>
                    <a:pt x="76234" y="306849"/>
                    <a:pt x="46476" y="277091"/>
                  </a:cubicBezTo>
                  <a:cubicBezTo>
                    <a:pt x="16718" y="247333"/>
                    <a:pt x="0" y="206973"/>
                    <a:pt x="0" y="164889"/>
                  </a:cubicBezTo>
                  <a:lnTo>
                    <a:pt x="0" y="158678"/>
                  </a:lnTo>
                  <a:cubicBezTo>
                    <a:pt x="0" y="116594"/>
                    <a:pt x="16718" y="76234"/>
                    <a:pt x="46476" y="46476"/>
                  </a:cubicBezTo>
                  <a:cubicBezTo>
                    <a:pt x="76234" y="16718"/>
                    <a:pt x="116594" y="0"/>
                    <a:pt x="158678" y="0"/>
                  </a:cubicBezTo>
                  <a:close/>
                </a:path>
              </a:pathLst>
            </a:custGeom>
            <a:solidFill>
              <a:srgbClr val="EA6A47"/>
            </a:solidFill>
          </p:spPr>
        </p:sp>
        <p:sp>
          <p:nvSpPr>
            <p:cNvPr name="TextBox 17" id="17"/>
            <p:cNvSpPr txBox="true"/>
            <p:nvPr/>
          </p:nvSpPr>
          <p:spPr>
            <a:xfrm>
              <a:off x="0" y="-38100"/>
              <a:ext cx="655352" cy="361667"/>
            </a:xfrm>
            <a:prstGeom prst="rect">
              <a:avLst/>
            </a:prstGeom>
          </p:spPr>
          <p:txBody>
            <a:bodyPr anchor="ctr" rtlCol="false" tIns="50800" lIns="50800" bIns="50800" rIns="50800"/>
            <a:lstStyle/>
            <a:p>
              <a:pPr algn="ctr">
                <a:lnSpc>
                  <a:spcPts val="2520"/>
                </a:lnSpc>
              </a:pPr>
            </a:p>
          </p:txBody>
        </p:sp>
      </p:grpSp>
      <p:sp>
        <p:nvSpPr>
          <p:cNvPr name="TextBox 18" id="18"/>
          <p:cNvSpPr txBox="true"/>
          <p:nvPr/>
        </p:nvSpPr>
        <p:spPr>
          <a:xfrm rot="0">
            <a:off x="1037322" y="952500"/>
            <a:ext cx="1394946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2</a:t>
            </a:r>
          </a:p>
        </p:txBody>
      </p:sp>
      <p:sp>
        <p:nvSpPr>
          <p:cNvPr name="TextBox 19" id="19"/>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18</a:t>
            </a:r>
          </a:p>
        </p:txBody>
      </p:sp>
      <p:sp>
        <p:nvSpPr>
          <p:cNvPr name="TextBox 20" id="20"/>
          <p:cNvSpPr txBox="true"/>
          <p:nvPr/>
        </p:nvSpPr>
        <p:spPr>
          <a:xfrm rot="0">
            <a:off x="1028700" y="5729496"/>
            <a:ext cx="5377154" cy="125251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Fix all data inconsistencies</a:t>
            </a:r>
          </a:p>
          <a:p>
            <a:pPr algn="just" marL="436164" indent="-218082" lvl="1">
              <a:lnSpc>
                <a:spcPts val="3434"/>
              </a:lnSpc>
              <a:buFont typeface="Arial"/>
              <a:buChar char="•"/>
            </a:pPr>
            <a:r>
              <a:rPr lang="en-US" sz="2020">
                <a:solidFill>
                  <a:srgbClr val="101010"/>
                </a:solidFill>
                <a:latin typeface="Montserrat"/>
              </a:rPr>
              <a:t>Used mappings by defining dictionary and replace the values respectively</a:t>
            </a:r>
          </a:p>
        </p:txBody>
      </p:sp>
      <p:sp>
        <p:nvSpPr>
          <p:cNvPr name="TextBox 21" id="21"/>
          <p:cNvSpPr txBox="true"/>
          <p:nvPr/>
        </p:nvSpPr>
        <p:spPr>
          <a:xfrm rot="0">
            <a:off x="6943098" y="6950561"/>
            <a:ext cx="8905505" cy="316040"/>
          </a:xfrm>
          <a:prstGeom prst="rect">
            <a:avLst/>
          </a:prstGeom>
        </p:spPr>
        <p:txBody>
          <a:bodyPr anchor="t" rtlCol="false" tIns="0" lIns="0" bIns="0" rIns="0">
            <a:spAutoFit/>
          </a:bodyPr>
          <a:lstStyle/>
          <a:p>
            <a:pPr algn="ctr">
              <a:lnSpc>
                <a:spcPts val="2766"/>
              </a:lnSpc>
            </a:pPr>
            <a:r>
              <a:rPr lang="en-US" sz="1627">
                <a:solidFill>
                  <a:srgbClr val="101010"/>
                </a:solidFill>
                <a:latin typeface="Montserrat"/>
              </a:rPr>
              <a:t>Figure 7: </a:t>
            </a:r>
            <a:r>
              <a:rPr lang="en-US" sz="1627">
                <a:solidFill>
                  <a:srgbClr val="101010"/>
                </a:solidFill>
                <a:latin typeface="Montserrat Bold"/>
              </a:rPr>
              <a:t>Original</a:t>
            </a:r>
            <a:r>
              <a:rPr lang="en-US" sz="1627">
                <a:solidFill>
                  <a:srgbClr val="101010"/>
                </a:solidFill>
                <a:latin typeface="Montserrat"/>
              </a:rPr>
              <a:t> values in the ‘Level of Study’ &amp; ‘Household income’ </a:t>
            </a:r>
          </a:p>
        </p:txBody>
      </p:sp>
      <p:sp>
        <p:nvSpPr>
          <p:cNvPr name="TextBox 22" id="22"/>
          <p:cNvSpPr txBox="true"/>
          <p:nvPr/>
        </p:nvSpPr>
        <p:spPr>
          <a:xfrm rot="0">
            <a:off x="4436619" y="3963716"/>
            <a:ext cx="13148553" cy="316040"/>
          </a:xfrm>
          <a:prstGeom prst="rect">
            <a:avLst/>
          </a:prstGeom>
        </p:spPr>
        <p:txBody>
          <a:bodyPr anchor="t" rtlCol="false" tIns="0" lIns="0" bIns="0" rIns="0">
            <a:spAutoFit/>
          </a:bodyPr>
          <a:lstStyle/>
          <a:p>
            <a:pPr algn="ctr">
              <a:lnSpc>
                <a:spcPts val="2766"/>
              </a:lnSpc>
            </a:pPr>
            <a:r>
              <a:rPr lang="en-US" sz="1627">
                <a:solidFill>
                  <a:srgbClr val="101010"/>
                </a:solidFill>
                <a:latin typeface="Montserrat"/>
              </a:rPr>
              <a:t>Figure 6: Code snippet of </a:t>
            </a:r>
            <a:r>
              <a:rPr lang="en-US" sz="1627">
                <a:solidFill>
                  <a:srgbClr val="101010"/>
                </a:solidFill>
                <a:latin typeface="Montserrat Bold"/>
              </a:rPr>
              <a:t>mappings</a:t>
            </a:r>
            <a:r>
              <a:rPr lang="en-US" sz="1627">
                <a:solidFill>
                  <a:srgbClr val="101010"/>
                </a:solidFill>
                <a:latin typeface="Montserrat"/>
              </a:rPr>
              <a:t> values by defining dictionary</a:t>
            </a:r>
          </a:p>
        </p:txBody>
      </p:sp>
      <p:sp>
        <p:nvSpPr>
          <p:cNvPr name="TextBox 23" id="23"/>
          <p:cNvSpPr txBox="true"/>
          <p:nvPr/>
        </p:nvSpPr>
        <p:spPr>
          <a:xfrm rot="0">
            <a:off x="6943098" y="9608057"/>
            <a:ext cx="8905505" cy="315719"/>
          </a:xfrm>
          <a:prstGeom prst="rect">
            <a:avLst/>
          </a:prstGeom>
        </p:spPr>
        <p:txBody>
          <a:bodyPr anchor="t" rtlCol="false" tIns="0" lIns="0" bIns="0" rIns="0">
            <a:spAutoFit/>
          </a:bodyPr>
          <a:lstStyle/>
          <a:p>
            <a:pPr algn="ctr">
              <a:lnSpc>
                <a:spcPts val="2766"/>
              </a:lnSpc>
            </a:pPr>
            <a:r>
              <a:rPr lang="en-US" sz="1627">
                <a:solidFill>
                  <a:srgbClr val="101010"/>
                </a:solidFill>
                <a:latin typeface="Montserrat"/>
              </a:rPr>
              <a:t>Figure 8: </a:t>
            </a:r>
            <a:r>
              <a:rPr lang="en-US" sz="1627">
                <a:solidFill>
                  <a:srgbClr val="101010"/>
                </a:solidFill>
                <a:latin typeface="Montserrat Bold"/>
              </a:rPr>
              <a:t>Standardised</a:t>
            </a:r>
            <a:r>
              <a:rPr lang="en-US" sz="1627">
                <a:solidFill>
                  <a:srgbClr val="101010"/>
                </a:solidFill>
                <a:latin typeface="Montserrat"/>
              </a:rPr>
              <a:t> values in the ‘Level of Study’ &amp; ‘Household income’</a:t>
            </a:r>
          </a:p>
        </p:txBody>
      </p:sp>
      <p:sp>
        <p:nvSpPr>
          <p:cNvPr name="TextBox 24" id="24"/>
          <p:cNvSpPr txBox="true"/>
          <p:nvPr/>
        </p:nvSpPr>
        <p:spPr>
          <a:xfrm rot="0">
            <a:off x="2913697" y="8288096"/>
            <a:ext cx="2429267" cy="673765"/>
          </a:xfrm>
          <a:prstGeom prst="rect">
            <a:avLst/>
          </a:prstGeom>
        </p:spPr>
        <p:txBody>
          <a:bodyPr anchor="t" rtlCol="false" tIns="0" lIns="0" bIns="0" rIns="0">
            <a:spAutoFit/>
          </a:bodyPr>
          <a:lstStyle/>
          <a:p>
            <a:pPr algn="ctr">
              <a:lnSpc>
                <a:spcPts val="2758"/>
              </a:lnSpc>
            </a:pPr>
            <a:r>
              <a:rPr lang="en-US" sz="1970">
                <a:solidFill>
                  <a:srgbClr val="FFFFFF"/>
                </a:solidFill>
                <a:latin typeface="Montserrat Bold"/>
              </a:rPr>
              <a:t>After standardisation</a:t>
            </a:r>
          </a:p>
        </p:txBody>
      </p:sp>
      <p:grpSp>
        <p:nvGrpSpPr>
          <p:cNvPr name="Group 25" id="25"/>
          <p:cNvGrpSpPr/>
          <p:nvPr/>
        </p:nvGrpSpPr>
        <p:grpSpPr>
          <a:xfrm rot="0">
            <a:off x="9921328" y="814162"/>
            <a:ext cx="1315454" cy="967506"/>
            <a:chOff x="0" y="0"/>
            <a:chExt cx="1753938" cy="1290008"/>
          </a:xfrm>
        </p:grpSpPr>
        <p:grpSp>
          <p:nvGrpSpPr>
            <p:cNvPr name="Group 26" id="26"/>
            <p:cNvGrpSpPr/>
            <p:nvPr/>
          </p:nvGrpSpPr>
          <p:grpSpPr>
            <a:xfrm rot="0">
              <a:off x="3235" y="3235"/>
              <a:ext cx="1750037" cy="1283537"/>
              <a:chOff x="0" y="0"/>
              <a:chExt cx="1175320" cy="862020"/>
            </a:xfrm>
          </p:grpSpPr>
          <p:sp>
            <p:nvSpPr>
              <p:cNvPr name="Freeform 27" id="27"/>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8" id="28"/>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9" id="29"/>
            <p:cNvGrpSpPr/>
            <p:nvPr/>
          </p:nvGrpSpPr>
          <p:grpSpPr>
            <a:xfrm rot="0">
              <a:off x="345550" y="161449"/>
              <a:ext cx="393655" cy="180729"/>
              <a:chOff x="0" y="0"/>
              <a:chExt cx="1624330" cy="745740"/>
            </a:xfrm>
          </p:grpSpPr>
          <p:sp>
            <p:nvSpPr>
              <p:cNvPr name="Freeform 30" id="3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1" id="3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2" id="3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3" id="33"/>
            <p:cNvGrpSpPr/>
            <p:nvPr/>
          </p:nvGrpSpPr>
          <p:grpSpPr>
            <a:xfrm rot="0">
              <a:off x="962257" y="161449"/>
              <a:ext cx="393655" cy="180729"/>
              <a:chOff x="0" y="0"/>
              <a:chExt cx="1624330" cy="745740"/>
            </a:xfrm>
          </p:grpSpPr>
          <p:sp>
            <p:nvSpPr>
              <p:cNvPr name="Freeform 34" id="3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5" id="3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6" id="3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7" id="37"/>
            <p:cNvGrpSpPr/>
            <p:nvPr/>
          </p:nvGrpSpPr>
          <p:grpSpPr>
            <a:xfrm rot="0">
              <a:off x="1186046" y="471955"/>
              <a:ext cx="393655" cy="180729"/>
              <a:chOff x="0" y="0"/>
              <a:chExt cx="1624330" cy="745740"/>
            </a:xfrm>
          </p:grpSpPr>
          <p:sp>
            <p:nvSpPr>
              <p:cNvPr name="Freeform 38" id="3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9" id="3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0" id="4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41" id="41"/>
            <p:cNvGrpSpPr/>
            <p:nvPr/>
          </p:nvGrpSpPr>
          <p:grpSpPr>
            <a:xfrm rot="0">
              <a:off x="1183287" y="839960"/>
              <a:ext cx="393655" cy="180729"/>
              <a:chOff x="0" y="0"/>
              <a:chExt cx="1624330" cy="745740"/>
            </a:xfrm>
          </p:grpSpPr>
          <p:sp>
            <p:nvSpPr>
              <p:cNvPr name="Freeform 42" id="4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3" id="4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4" id="4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5" id="45"/>
            <p:cNvGrpSpPr/>
            <p:nvPr/>
          </p:nvGrpSpPr>
          <p:grpSpPr>
            <a:xfrm rot="0">
              <a:off x="619805" y="1009364"/>
              <a:ext cx="393655" cy="180729"/>
              <a:chOff x="0" y="0"/>
              <a:chExt cx="1624330" cy="745740"/>
            </a:xfrm>
          </p:grpSpPr>
          <p:sp>
            <p:nvSpPr>
              <p:cNvPr name="Freeform 46" id="4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7" id="4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8" id="4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9" id="49"/>
            <p:cNvGrpSpPr/>
            <p:nvPr/>
          </p:nvGrpSpPr>
          <p:grpSpPr>
            <a:xfrm rot="0">
              <a:off x="133316" y="760497"/>
              <a:ext cx="393655" cy="180729"/>
              <a:chOff x="0" y="0"/>
              <a:chExt cx="1624330" cy="745740"/>
            </a:xfrm>
          </p:grpSpPr>
          <p:sp>
            <p:nvSpPr>
              <p:cNvPr name="Freeform 50" id="5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51" id="5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52" id="5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53" id="53"/>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54" id="54"/>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55" id="55"/>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6" id="56"/>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7" id="57"/>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8" id="58"/>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9" id="59"/>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60" id="60"/>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61" id="61"/>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62" id="62"/>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63" id="63"/>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64" id="64"/>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65" id="65"/>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37322" y="2975770"/>
            <a:ext cx="11472042" cy="1827574"/>
            <a:chOff x="0" y="0"/>
            <a:chExt cx="15296056" cy="2436765"/>
          </a:xfrm>
        </p:grpSpPr>
        <p:grpSp>
          <p:nvGrpSpPr>
            <p:cNvPr name="Group 6" id="6"/>
            <p:cNvGrpSpPr/>
            <p:nvPr/>
          </p:nvGrpSpPr>
          <p:grpSpPr>
            <a:xfrm rot="0">
              <a:off x="0" y="0"/>
              <a:ext cx="15296056" cy="2059530"/>
              <a:chOff x="0" y="0"/>
              <a:chExt cx="2818715" cy="379525"/>
            </a:xfrm>
          </p:grpSpPr>
          <p:sp>
            <p:nvSpPr>
              <p:cNvPr name="Freeform 7" id="7"/>
              <p:cNvSpPr/>
              <p:nvPr/>
            </p:nvSpPr>
            <p:spPr>
              <a:xfrm flipH="false" flipV="false" rot="0">
                <a:off x="0" y="0"/>
                <a:ext cx="2818715" cy="379525"/>
              </a:xfrm>
              <a:custGeom>
                <a:avLst/>
                <a:gdLst/>
                <a:ahLst/>
                <a:cxnLst/>
                <a:rect r="r" b="b" t="t" l="l"/>
                <a:pathLst>
                  <a:path h="379525" w="2818715">
                    <a:moveTo>
                      <a:pt x="0" y="0"/>
                    </a:moveTo>
                    <a:lnTo>
                      <a:pt x="2818715" y="0"/>
                    </a:lnTo>
                    <a:lnTo>
                      <a:pt x="2818715" y="379525"/>
                    </a:lnTo>
                    <a:lnTo>
                      <a:pt x="0" y="379525"/>
                    </a:lnTo>
                    <a:close/>
                  </a:path>
                </a:pathLst>
              </a:custGeom>
              <a:solidFill>
                <a:srgbClr val="000000">
                  <a:alpha val="0"/>
                </a:srgbClr>
              </a:solidFill>
              <a:ln w="9525" cap="sq">
                <a:solidFill>
                  <a:srgbClr val="000000"/>
                </a:solidFill>
                <a:prstDash val="solid"/>
                <a:miter/>
              </a:ln>
            </p:spPr>
          </p:sp>
          <p:sp>
            <p:nvSpPr>
              <p:cNvPr name="TextBox 8" id="8"/>
              <p:cNvSpPr txBox="true"/>
              <p:nvPr/>
            </p:nvSpPr>
            <p:spPr>
              <a:xfrm>
                <a:off x="0" y="47625"/>
                <a:ext cx="2818715" cy="331900"/>
              </a:xfrm>
              <a:prstGeom prst="rect">
                <a:avLst/>
              </a:prstGeom>
            </p:spPr>
            <p:txBody>
              <a:bodyPr anchor="ctr" rtlCol="false" tIns="63732" lIns="63732" bIns="63732" rIns="63732"/>
              <a:lstStyle/>
              <a:p>
                <a:pPr algn="ctr">
                  <a:lnSpc>
                    <a:spcPts val="2232"/>
                  </a:lnSpc>
                </a:pPr>
              </a:p>
            </p:txBody>
          </p:sp>
        </p:grpSp>
        <p:sp>
          <p:nvSpPr>
            <p:cNvPr name="Freeform 9" id="9"/>
            <p:cNvSpPr/>
            <p:nvPr/>
          </p:nvSpPr>
          <p:spPr>
            <a:xfrm flipH="false" flipV="false" rot="0">
              <a:off x="84308" y="292655"/>
              <a:ext cx="6402838" cy="1259020"/>
            </a:xfrm>
            <a:custGeom>
              <a:avLst/>
              <a:gdLst/>
              <a:ahLst/>
              <a:cxnLst/>
              <a:rect r="r" b="b" t="t" l="l"/>
              <a:pathLst>
                <a:path h="1259020" w="6402838">
                  <a:moveTo>
                    <a:pt x="0" y="0"/>
                  </a:moveTo>
                  <a:lnTo>
                    <a:pt x="6402837" y="0"/>
                  </a:lnTo>
                  <a:lnTo>
                    <a:pt x="6402837" y="1259020"/>
                  </a:lnTo>
                  <a:lnTo>
                    <a:pt x="0" y="1259020"/>
                  </a:lnTo>
                  <a:lnTo>
                    <a:pt x="0" y="0"/>
                  </a:lnTo>
                  <a:close/>
                </a:path>
              </a:pathLst>
            </a:custGeom>
            <a:blipFill>
              <a:blip r:embed="rId3"/>
              <a:stretch>
                <a:fillRect l="0" t="0" r="0" b="-73955"/>
              </a:stretch>
            </a:blipFill>
          </p:spPr>
        </p:sp>
        <p:sp>
          <p:nvSpPr>
            <p:cNvPr name="Freeform 10" id="10"/>
            <p:cNvSpPr/>
            <p:nvPr/>
          </p:nvSpPr>
          <p:spPr>
            <a:xfrm flipH="false" flipV="false" rot="0">
              <a:off x="6745086" y="1107754"/>
              <a:ext cx="8415787" cy="849184"/>
            </a:xfrm>
            <a:custGeom>
              <a:avLst/>
              <a:gdLst/>
              <a:ahLst/>
              <a:cxnLst/>
              <a:rect r="r" b="b" t="t" l="l"/>
              <a:pathLst>
                <a:path h="849184" w="8415787">
                  <a:moveTo>
                    <a:pt x="0" y="0"/>
                  </a:moveTo>
                  <a:lnTo>
                    <a:pt x="8415788" y="0"/>
                  </a:lnTo>
                  <a:lnTo>
                    <a:pt x="8415788" y="849184"/>
                  </a:lnTo>
                  <a:lnTo>
                    <a:pt x="0" y="849184"/>
                  </a:lnTo>
                  <a:lnTo>
                    <a:pt x="0" y="0"/>
                  </a:lnTo>
                  <a:close/>
                </a:path>
              </a:pathLst>
            </a:custGeom>
            <a:blipFill>
              <a:blip r:embed="rId4"/>
              <a:stretch>
                <a:fillRect l="0" t="0" r="0" b="-73432"/>
              </a:stretch>
            </a:blipFill>
          </p:spPr>
        </p:sp>
        <p:sp>
          <p:nvSpPr>
            <p:cNvPr name="Freeform 11" id="11"/>
            <p:cNvSpPr/>
            <p:nvPr/>
          </p:nvSpPr>
          <p:spPr>
            <a:xfrm flipH="false" flipV="false" rot="0">
              <a:off x="6745086" y="130402"/>
              <a:ext cx="6324920" cy="791763"/>
            </a:xfrm>
            <a:custGeom>
              <a:avLst/>
              <a:gdLst/>
              <a:ahLst/>
              <a:cxnLst/>
              <a:rect r="r" b="b" t="t" l="l"/>
              <a:pathLst>
                <a:path h="791763" w="6324920">
                  <a:moveTo>
                    <a:pt x="0" y="0"/>
                  </a:moveTo>
                  <a:lnTo>
                    <a:pt x="6324920" y="0"/>
                  </a:lnTo>
                  <a:lnTo>
                    <a:pt x="6324920" y="791763"/>
                  </a:lnTo>
                  <a:lnTo>
                    <a:pt x="0" y="791763"/>
                  </a:lnTo>
                  <a:lnTo>
                    <a:pt x="0" y="0"/>
                  </a:lnTo>
                  <a:close/>
                </a:path>
              </a:pathLst>
            </a:custGeom>
            <a:blipFill>
              <a:blip r:embed="rId5"/>
              <a:stretch>
                <a:fillRect l="0" t="0" r="0" b="-51192"/>
              </a:stretch>
            </a:blipFill>
          </p:spPr>
        </p:sp>
        <p:sp>
          <p:nvSpPr>
            <p:cNvPr name="TextBox 12" id="12"/>
            <p:cNvSpPr txBox="true"/>
            <p:nvPr/>
          </p:nvSpPr>
          <p:spPr>
            <a:xfrm rot="0">
              <a:off x="84308" y="2011905"/>
              <a:ext cx="15076566" cy="424860"/>
            </a:xfrm>
            <a:prstGeom prst="rect">
              <a:avLst/>
            </a:prstGeom>
          </p:spPr>
          <p:txBody>
            <a:bodyPr anchor="t" rtlCol="false" tIns="0" lIns="0" bIns="0" rIns="0">
              <a:spAutoFit/>
            </a:bodyPr>
            <a:lstStyle/>
            <a:p>
              <a:pPr algn="ctr">
                <a:lnSpc>
                  <a:spcPts val="2933"/>
                </a:lnSpc>
              </a:pPr>
              <a:r>
                <a:rPr lang="en-US" sz="1725">
                  <a:solidFill>
                    <a:srgbClr val="101010"/>
                  </a:solidFill>
                  <a:latin typeface="Montserrat"/>
                </a:rPr>
                <a:t>Figure 9: Define answers to their respective dominant learning style; V, A, K</a:t>
              </a:r>
            </a:p>
          </p:txBody>
        </p:sp>
      </p:grpSp>
      <p:sp>
        <p:nvSpPr>
          <p:cNvPr name="Freeform 13" id="13"/>
          <p:cNvSpPr/>
          <p:nvPr/>
        </p:nvSpPr>
        <p:spPr>
          <a:xfrm flipH="false" flipV="false" rot="0">
            <a:off x="9059629" y="6328536"/>
            <a:ext cx="7253860" cy="642303"/>
          </a:xfrm>
          <a:custGeom>
            <a:avLst/>
            <a:gdLst/>
            <a:ahLst/>
            <a:cxnLst/>
            <a:rect r="r" b="b" t="t" l="l"/>
            <a:pathLst>
              <a:path h="642303" w="7253860">
                <a:moveTo>
                  <a:pt x="0" y="0"/>
                </a:moveTo>
                <a:lnTo>
                  <a:pt x="7253860" y="0"/>
                </a:lnTo>
                <a:lnTo>
                  <a:pt x="7253860" y="642303"/>
                </a:lnTo>
                <a:lnTo>
                  <a:pt x="0" y="642303"/>
                </a:lnTo>
                <a:lnTo>
                  <a:pt x="0" y="0"/>
                </a:lnTo>
                <a:close/>
              </a:path>
            </a:pathLst>
          </a:custGeom>
          <a:blipFill>
            <a:blip r:embed="rId6"/>
            <a:stretch>
              <a:fillRect l="0" t="-934982" r="-21412" b="0"/>
            </a:stretch>
          </a:blipFill>
          <a:ln w="9525" cap="sq">
            <a:solidFill>
              <a:srgbClr val="000000"/>
            </a:solidFill>
            <a:prstDash val="solid"/>
            <a:miter/>
          </a:ln>
        </p:spPr>
      </p:sp>
      <p:sp>
        <p:nvSpPr>
          <p:cNvPr name="TextBox 14" id="14"/>
          <p:cNvSpPr txBox="true"/>
          <p:nvPr/>
        </p:nvSpPr>
        <p:spPr>
          <a:xfrm rot="0">
            <a:off x="1037322" y="952500"/>
            <a:ext cx="1394946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3</a:t>
            </a:r>
          </a:p>
        </p:txBody>
      </p:sp>
      <p:sp>
        <p:nvSpPr>
          <p:cNvPr name="TextBox 15" id="15"/>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19</a:t>
            </a:r>
          </a:p>
        </p:txBody>
      </p:sp>
      <p:sp>
        <p:nvSpPr>
          <p:cNvPr name="Freeform 16" id="16"/>
          <p:cNvSpPr/>
          <p:nvPr/>
        </p:nvSpPr>
        <p:spPr>
          <a:xfrm flipH="false" flipV="false" rot="0">
            <a:off x="1028700" y="6328536"/>
            <a:ext cx="5359354" cy="2980704"/>
          </a:xfrm>
          <a:custGeom>
            <a:avLst/>
            <a:gdLst/>
            <a:ahLst/>
            <a:cxnLst/>
            <a:rect r="r" b="b" t="t" l="l"/>
            <a:pathLst>
              <a:path h="2980704" w="5359354">
                <a:moveTo>
                  <a:pt x="0" y="0"/>
                </a:moveTo>
                <a:lnTo>
                  <a:pt x="5359354" y="0"/>
                </a:lnTo>
                <a:lnTo>
                  <a:pt x="5359354" y="2980704"/>
                </a:lnTo>
                <a:lnTo>
                  <a:pt x="0" y="2980704"/>
                </a:lnTo>
                <a:lnTo>
                  <a:pt x="0" y="0"/>
                </a:lnTo>
                <a:close/>
              </a:path>
            </a:pathLst>
          </a:custGeom>
          <a:blipFill>
            <a:blip r:embed="rId6"/>
            <a:stretch>
              <a:fillRect l="0" t="0" r="-14601" b="-55534"/>
            </a:stretch>
          </a:blipFill>
          <a:ln w="9525" cap="sq">
            <a:solidFill>
              <a:srgbClr val="000000"/>
            </a:solidFill>
            <a:prstDash val="solid"/>
            <a:miter/>
          </a:ln>
        </p:spPr>
      </p:sp>
      <p:grpSp>
        <p:nvGrpSpPr>
          <p:cNvPr name="Group 17" id="17"/>
          <p:cNvGrpSpPr/>
          <p:nvPr/>
        </p:nvGrpSpPr>
        <p:grpSpPr>
          <a:xfrm rot="0">
            <a:off x="13607610" y="1721183"/>
            <a:ext cx="2758345" cy="2776531"/>
            <a:chOff x="0" y="0"/>
            <a:chExt cx="3677793" cy="3702042"/>
          </a:xfrm>
        </p:grpSpPr>
        <p:sp>
          <p:nvSpPr>
            <p:cNvPr name="Freeform 18" id="18"/>
            <p:cNvSpPr/>
            <p:nvPr/>
          </p:nvSpPr>
          <p:spPr>
            <a:xfrm flipH="false" flipV="false" rot="0">
              <a:off x="0" y="0"/>
              <a:ext cx="3677793" cy="3702042"/>
            </a:xfrm>
            <a:custGeom>
              <a:avLst/>
              <a:gdLst/>
              <a:ahLst/>
              <a:cxnLst/>
              <a:rect r="r" b="b" t="t" l="l"/>
              <a:pathLst>
                <a:path h="3702042" w="3677793">
                  <a:moveTo>
                    <a:pt x="0" y="0"/>
                  </a:moveTo>
                  <a:lnTo>
                    <a:pt x="3677793" y="0"/>
                  </a:lnTo>
                  <a:lnTo>
                    <a:pt x="3677793" y="3702042"/>
                  </a:lnTo>
                  <a:lnTo>
                    <a:pt x="0" y="3702042"/>
                  </a:lnTo>
                  <a:lnTo>
                    <a:pt x="0" y="0"/>
                  </a:lnTo>
                  <a:close/>
                </a:path>
              </a:pathLst>
            </a:custGeom>
            <a:blipFill>
              <a:blip r:embed="rId7">
                <a:extLst>
                  <a:ext uri="{96DAC541-7B7A-43D3-8B79-37D633B846F1}">
                    <asvg:svgBlip xmlns:asvg="http://schemas.microsoft.com/office/drawing/2016/SVG/main" r:embed="rId8"/>
                  </a:ext>
                </a:extLst>
              </a:blip>
              <a:stretch>
                <a:fillRect l="-329" t="0" r="-329" b="0"/>
              </a:stretch>
            </a:blipFill>
          </p:spPr>
        </p:sp>
        <p:sp>
          <p:nvSpPr>
            <p:cNvPr name="TextBox 19" id="19"/>
            <p:cNvSpPr txBox="true"/>
            <p:nvPr/>
          </p:nvSpPr>
          <p:spPr>
            <a:xfrm rot="0">
              <a:off x="37489" y="663812"/>
              <a:ext cx="3640304" cy="2087131"/>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06.</a:t>
              </a:r>
            </a:p>
            <a:p>
              <a:pPr algn="ctr">
                <a:lnSpc>
                  <a:spcPts val="3169"/>
                </a:lnSpc>
              </a:pPr>
              <a:r>
                <a:rPr lang="en-US" sz="2264" spc="113">
                  <a:solidFill>
                    <a:srgbClr val="FFFFFF"/>
                  </a:solidFill>
                  <a:latin typeface="Montserrat Bold"/>
                </a:rPr>
                <a:t>Determine </a:t>
              </a:r>
            </a:p>
            <a:p>
              <a:pPr algn="ctr">
                <a:lnSpc>
                  <a:spcPts val="3169"/>
                </a:lnSpc>
              </a:pPr>
              <a:r>
                <a:rPr lang="en-US" sz="2264" spc="113">
                  <a:solidFill>
                    <a:srgbClr val="FFFFFF"/>
                  </a:solidFill>
                  <a:latin typeface="Montserrat Bold"/>
                </a:rPr>
                <a:t>the dominant learning style</a:t>
              </a:r>
            </a:p>
          </p:txBody>
        </p:sp>
      </p:grpSp>
      <p:sp>
        <p:nvSpPr>
          <p:cNvPr name="TextBox 20" id="20"/>
          <p:cNvSpPr txBox="true"/>
          <p:nvPr/>
        </p:nvSpPr>
        <p:spPr>
          <a:xfrm rot="0">
            <a:off x="1028700" y="2494564"/>
            <a:ext cx="969306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Define answer options to their respective learning style.</a:t>
            </a:r>
          </a:p>
        </p:txBody>
      </p:sp>
      <p:sp>
        <p:nvSpPr>
          <p:cNvPr name="TextBox 21" id="21"/>
          <p:cNvSpPr txBox="true"/>
          <p:nvPr/>
        </p:nvSpPr>
        <p:spPr>
          <a:xfrm rot="0">
            <a:off x="1028700" y="5342615"/>
            <a:ext cx="5359354"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Calculate the sum of V, A, K options selected respectively.</a:t>
            </a:r>
          </a:p>
        </p:txBody>
      </p:sp>
      <p:sp>
        <p:nvSpPr>
          <p:cNvPr name="TextBox 22" id="22"/>
          <p:cNvSpPr txBox="true"/>
          <p:nvPr/>
        </p:nvSpPr>
        <p:spPr>
          <a:xfrm rot="0">
            <a:off x="1028700" y="9299715"/>
            <a:ext cx="5359354" cy="340076"/>
          </a:xfrm>
          <a:prstGeom prst="rect">
            <a:avLst/>
          </a:prstGeom>
        </p:spPr>
        <p:txBody>
          <a:bodyPr anchor="t" rtlCol="false" tIns="0" lIns="0" bIns="0" rIns="0">
            <a:spAutoFit/>
          </a:bodyPr>
          <a:lstStyle/>
          <a:p>
            <a:pPr algn="ctr">
              <a:lnSpc>
                <a:spcPts val="2933"/>
              </a:lnSpc>
            </a:pPr>
            <a:r>
              <a:rPr lang="en-US" sz="1725">
                <a:solidFill>
                  <a:srgbClr val="101010"/>
                </a:solidFill>
                <a:latin typeface="Montserrat"/>
              </a:rPr>
              <a:t>Figure 10: Summing the options chosen</a:t>
            </a:r>
          </a:p>
        </p:txBody>
      </p:sp>
      <p:sp>
        <p:nvSpPr>
          <p:cNvPr name="TextBox 23" id="23"/>
          <p:cNvSpPr txBox="true"/>
          <p:nvPr/>
        </p:nvSpPr>
        <p:spPr>
          <a:xfrm rot="0">
            <a:off x="9059629" y="5342615"/>
            <a:ext cx="8350424"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c. Get the maximum sum and append it as a new column</a:t>
            </a:r>
          </a:p>
          <a:p>
            <a:pPr algn="just" marL="436164" indent="-218082" lvl="1">
              <a:lnSpc>
                <a:spcPts val="3434"/>
              </a:lnSpc>
              <a:buFont typeface="Arial"/>
              <a:buChar char="•"/>
            </a:pPr>
            <a:r>
              <a:rPr lang="en-US" sz="2020">
                <a:solidFill>
                  <a:srgbClr val="101010"/>
                </a:solidFill>
                <a:latin typeface="Montserrat"/>
              </a:rPr>
              <a:t>Max sum represent the dominant learning style</a:t>
            </a:r>
          </a:p>
        </p:txBody>
      </p:sp>
      <p:sp>
        <p:nvSpPr>
          <p:cNvPr name="TextBox 24" id="24"/>
          <p:cNvSpPr txBox="true"/>
          <p:nvPr/>
        </p:nvSpPr>
        <p:spPr>
          <a:xfrm rot="0">
            <a:off x="9059629" y="6961314"/>
            <a:ext cx="7253860" cy="340076"/>
          </a:xfrm>
          <a:prstGeom prst="rect">
            <a:avLst/>
          </a:prstGeom>
        </p:spPr>
        <p:txBody>
          <a:bodyPr anchor="t" rtlCol="false" tIns="0" lIns="0" bIns="0" rIns="0">
            <a:spAutoFit/>
          </a:bodyPr>
          <a:lstStyle/>
          <a:p>
            <a:pPr algn="ctr">
              <a:lnSpc>
                <a:spcPts val="2933"/>
              </a:lnSpc>
            </a:pPr>
            <a:r>
              <a:rPr lang="en-US" sz="1725">
                <a:solidFill>
                  <a:srgbClr val="101010"/>
                </a:solidFill>
                <a:latin typeface="Montserrat"/>
              </a:rPr>
              <a:t>Figure 11: Get the learning style with the maximum sum</a:t>
            </a:r>
          </a:p>
        </p:txBody>
      </p:sp>
      <p:sp>
        <p:nvSpPr>
          <p:cNvPr name="AutoShape 25" id="25"/>
          <p:cNvSpPr/>
          <p:nvPr/>
        </p:nvSpPr>
        <p:spPr>
          <a:xfrm>
            <a:off x="6943640" y="5811763"/>
            <a:ext cx="1563540" cy="0"/>
          </a:xfrm>
          <a:prstGeom prst="line">
            <a:avLst/>
          </a:prstGeom>
          <a:ln cap="flat" w="19050">
            <a:solidFill>
              <a:srgbClr val="000000"/>
            </a:solidFill>
            <a:prstDash val="solid"/>
            <a:headEnd type="none" len="sm" w="sm"/>
            <a:tailEnd type="arrow" len="sm" w="med"/>
          </a:ln>
        </p:spPr>
      </p:sp>
      <p:grpSp>
        <p:nvGrpSpPr>
          <p:cNvPr name="Group 26" id="26"/>
          <p:cNvGrpSpPr/>
          <p:nvPr/>
        </p:nvGrpSpPr>
        <p:grpSpPr>
          <a:xfrm rot="0">
            <a:off x="9921328" y="814162"/>
            <a:ext cx="1315454" cy="967506"/>
            <a:chOff x="0" y="0"/>
            <a:chExt cx="1753938" cy="1290008"/>
          </a:xfrm>
        </p:grpSpPr>
        <p:grpSp>
          <p:nvGrpSpPr>
            <p:cNvPr name="Group 27" id="27"/>
            <p:cNvGrpSpPr/>
            <p:nvPr/>
          </p:nvGrpSpPr>
          <p:grpSpPr>
            <a:xfrm rot="0">
              <a:off x="3235" y="3235"/>
              <a:ext cx="1750037" cy="1283537"/>
              <a:chOff x="0" y="0"/>
              <a:chExt cx="1175320" cy="862020"/>
            </a:xfrm>
          </p:grpSpPr>
          <p:sp>
            <p:nvSpPr>
              <p:cNvPr name="Freeform 28" id="2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9" id="2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30" id="30"/>
            <p:cNvGrpSpPr/>
            <p:nvPr/>
          </p:nvGrpSpPr>
          <p:grpSpPr>
            <a:xfrm rot="0">
              <a:off x="345550" y="161449"/>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962257" y="161449"/>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186046" y="471955"/>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42" id="42"/>
            <p:cNvGrpSpPr/>
            <p:nvPr/>
          </p:nvGrpSpPr>
          <p:grpSpPr>
            <a:xfrm rot="0">
              <a:off x="1183287" y="839960"/>
              <a:ext cx="393655" cy="180729"/>
              <a:chOff x="0" y="0"/>
              <a:chExt cx="1624330" cy="745740"/>
            </a:xfrm>
          </p:grpSpPr>
          <p:sp>
            <p:nvSpPr>
              <p:cNvPr name="Freeform 43" id="4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4" id="4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5" id="4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6" id="46"/>
            <p:cNvGrpSpPr/>
            <p:nvPr/>
          </p:nvGrpSpPr>
          <p:grpSpPr>
            <a:xfrm rot="0">
              <a:off x="619805" y="1009364"/>
              <a:ext cx="393655" cy="180729"/>
              <a:chOff x="0" y="0"/>
              <a:chExt cx="1624330" cy="745740"/>
            </a:xfrm>
          </p:grpSpPr>
          <p:sp>
            <p:nvSpPr>
              <p:cNvPr name="Freeform 47" id="4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8" id="4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9" id="4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50" id="50"/>
            <p:cNvGrpSpPr/>
            <p:nvPr/>
          </p:nvGrpSpPr>
          <p:grpSpPr>
            <a:xfrm rot="0">
              <a:off x="133316" y="760497"/>
              <a:ext cx="393655" cy="180729"/>
              <a:chOff x="0" y="0"/>
              <a:chExt cx="1624330" cy="745740"/>
            </a:xfrm>
          </p:grpSpPr>
          <p:sp>
            <p:nvSpPr>
              <p:cNvPr name="Freeform 51" id="5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52" id="5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53" id="5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54" id="5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55" id="5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56" id="5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7" id="5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8" id="5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9" id="5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60" id="6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61" id="6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62" id="6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63" id="6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64" id="6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65" id="6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66" id="6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9898" y="2002775"/>
            <a:ext cx="695761" cy="695761"/>
          </a:xfrm>
          <a:custGeom>
            <a:avLst/>
            <a:gdLst/>
            <a:ahLst/>
            <a:cxnLst/>
            <a:rect r="r" b="b" t="t" l="l"/>
            <a:pathLst>
              <a:path h="695761" w="695761">
                <a:moveTo>
                  <a:pt x="0" y="0"/>
                </a:moveTo>
                <a:lnTo>
                  <a:pt x="695761" y="0"/>
                </a:lnTo>
                <a:lnTo>
                  <a:pt x="695761" y="695761"/>
                </a:lnTo>
                <a:lnTo>
                  <a:pt x="0" y="695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48609" y="3297979"/>
            <a:ext cx="578339" cy="770185"/>
          </a:xfrm>
          <a:custGeom>
            <a:avLst/>
            <a:gdLst/>
            <a:ahLst/>
            <a:cxnLst/>
            <a:rect r="r" b="b" t="t" l="l"/>
            <a:pathLst>
              <a:path h="770185" w="578339">
                <a:moveTo>
                  <a:pt x="0" y="0"/>
                </a:moveTo>
                <a:lnTo>
                  <a:pt x="578339" y="0"/>
                </a:lnTo>
                <a:lnTo>
                  <a:pt x="578339" y="770185"/>
                </a:lnTo>
                <a:lnTo>
                  <a:pt x="0" y="770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48609" y="4744439"/>
            <a:ext cx="745176" cy="745176"/>
          </a:xfrm>
          <a:custGeom>
            <a:avLst/>
            <a:gdLst/>
            <a:ahLst/>
            <a:cxnLst/>
            <a:rect r="r" b="b" t="t" l="l"/>
            <a:pathLst>
              <a:path h="745176" w="745176">
                <a:moveTo>
                  <a:pt x="0" y="0"/>
                </a:moveTo>
                <a:lnTo>
                  <a:pt x="745176" y="0"/>
                </a:lnTo>
                <a:lnTo>
                  <a:pt x="745176" y="745176"/>
                </a:lnTo>
                <a:lnTo>
                  <a:pt x="0" y="745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374589" y="6187036"/>
            <a:ext cx="701545" cy="702823"/>
          </a:xfrm>
          <a:custGeom>
            <a:avLst/>
            <a:gdLst/>
            <a:ahLst/>
            <a:cxnLst/>
            <a:rect r="r" b="b" t="t" l="l"/>
            <a:pathLst>
              <a:path h="702823" w="701545">
                <a:moveTo>
                  <a:pt x="0" y="0"/>
                </a:moveTo>
                <a:lnTo>
                  <a:pt x="701545" y="0"/>
                </a:lnTo>
                <a:lnTo>
                  <a:pt x="701545" y="702822"/>
                </a:lnTo>
                <a:lnTo>
                  <a:pt x="0" y="7028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374589" y="6187036"/>
            <a:ext cx="701545" cy="702823"/>
          </a:xfrm>
          <a:custGeom>
            <a:avLst/>
            <a:gdLst/>
            <a:ahLst/>
            <a:cxnLst/>
            <a:rect r="r" b="b" t="t" l="l"/>
            <a:pathLst>
              <a:path h="702823" w="701545">
                <a:moveTo>
                  <a:pt x="0" y="0"/>
                </a:moveTo>
                <a:lnTo>
                  <a:pt x="701545" y="0"/>
                </a:lnTo>
                <a:lnTo>
                  <a:pt x="701545" y="702822"/>
                </a:lnTo>
                <a:lnTo>
                  <a:pt x="0" y="702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348609" y="7653775"/>
            <a:ext cx="793004" cy="558076"/>
          </a:xfrm>
          <a:custGeom>
            <a:avLst/>
            <a:gdLst/>
            <a:ahLst/>
            <a:cxnLst/>
            <a:rect r="r" b="b" t="t" l="l"/>
            <a:pathLst>
              <a:path h="558076" w="793004">
                <a:moveTo>
                  <a:pt x="0" y="0"/>
                </a:moveTo>
                <a:lnTo>
                  <a:pt x="793003" y="0"/>
                </a:lnTo>
                <a:lnTo>
                  <a:pt x="793003" y="558076"/>
                </a:lnTo>
                <a:lnTo>
                  <a:pt x="0" y="558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2695050" y="4751611"/>
            <a:ext cx="6448950" cy="833711"/>
          </a:xfrm>
          <a:prstGeom prst="rect">
            <a:avLst/>
          </a:prstGeom>
        </p:spPr>
        <p:txBody>
          <a:bodyPr anchor="t" rtlCol="false" tIns="0" lIns="0" bIns="0" rIns="0">
            <a:spAutoFit/>
          </a:bodyPr>
          <a:lstStyle/>
          <a:p>
            <a:pPr algn="ctr">
              <a:lnSpc>
                <a:spcPts val="6110"/>
              </a:lnSpc>
            </a:pPr>
            <a:r>
              <a:rPr lang="en-US" sz="6500">
                <a:solidFill>
                  <a:srgbClr val="EA6A47"/>
                </a:solidFill>
                <a:latin typeface="Montserrat Heavy"/>
              </a:rPr>
              <a:t>Overview</a:t>
            </a:r>
          </a:p>
        </p:txBody>
      </p:sp>
      <p:sp>
        <p:nvSpPr>
          <p:cNvPr name="TextBox 9" id="9"/>
          <p:cNvSpPr txBox="true"/>
          <p:nvPr/>
        </p:nvSpPr>
        <p:spPr>
          <a:xfrm rot="0">
            <a:off x="11424578" y="2119820"/>
            <a:ext cx="2973059" cy="414046"/>
          </a:xfrm>
          <a:prstGeom prst="rect">
            <a:avLst/>
          </a:prstGeom>
        </p:spPr>
        <p:txBody>
          <a:bodyPr anchor="t" rtlCol="false" tIns="0" lIns="0" bIns="0" rIns="0">
            <a:spAutoFit/>
          </a:bodyPr>
          <a:lstStyle/>
          <a:p>
            <a:pPr>
              <a:lnSpc>
                <a:spcPts val="3386"/>
              </a:lnSpc>
            </a:pPr>
            <a:r>
              <a:rPr lang="en-US" sz="2419">
                <a:solidFill>
                  <a:srgbClr val="000000"/>
                </a:solidFill>
                <a:latin typeface="Montserrat Classic Bold"/>
              </a:rPr>
              <a:t>Introduction</a:t>
            </a:r>
          </a:p>
        </p:txBody>
      </p:sp>
      <p:sp>
        <p:nvSpPr>
          <p:cNvPr name="TextBox 10" id="10"/>
          <p:cNvSpPr txBox="true"/>
          <p:nvPr/>
        </p:nvSpPr>
        <p:spPr>
          <a:xfrm rot="0">
            <a:off x="11424578" y="3490626"/>
            <a:ext cx="2973059" cy="414046"/>
          </a:xfrm>
          <a:prstGeom prst="rect">
            <a:avLst/>
          </a:prstGeom>
        </p:spPr>
        <p:txBody>
          <a:bodyPr anchor="t" rtlCol="false" tIns="0" lIns="0" bIns="0" rIns="0">
            <a:spAutoFit/>
          </a:bodyPr>
          <a:lstStyle/>
          <a:p>
            <a:pPr>
              <a:lnSpc>
                <a:spcPts val="3386"/>
              </a:lnSpc>
            </a:pPr>
            <a:r>
              <a:rPr lang="en-US" sz="2419">
                <a:solidFill>
                  <a:srgbClr val="000000"/>
                </a:solidFill>
                <a:latin typeface="Montserrat Classic Bold"/>
              </a:rPr>
              <a:t>Problem Statment</a:t>
            </a:r>
          </a:p>
        </p:txBody>
      </p:sp>
      <p:sp>
        <p:nvSpPr>
          <p:cNvPr name="TextBox 11" id="11"/>
          <p:cNvSpPr txBox="true"/>
          <p:nvPr/>
        </p:nvSpPr>
        <p:spPr>
          <a:xfrm rot="0">
            <a:off x="11473993" y="4861431"/>
            <a:ext cx="2973059" cy="414046"/>
          </a:xfrm>
          <a:prstGeom prst="rect">
            <a:avLst/>
          </a:prstGeom>
        </p:spPr>
        <p:txBody>
          <a:bodyPr anchor="t" rtlCol="false" tIns="0" lIns="0" bIns="0" rIns="0">
            <a:spAutoFit/>
          </a:bodyPr>
          <a:lstStyle/>
          <a:p>
            <a:pPr>
              <a:lnSpc>
                <a:spcPts val="3386"/>
              </a:lnSpc>
            </a:pPr>
            <a:r>
              <a:rPr lang="en-US" sz="2419">
                <a:solidFill>
                  <a:srgbClr val="000000"/>
                </a:solidFill>
                <a:latin typeface="Montserrat Classic Bold"/>
              </a:rPr>
              <a:t>Objectives</a:t>
            </a:r>
          </a:p>
        </p:txBody>
      </p:sp>
      <p:sp>
        <p:nvSpPr>
          <p:cNvPr name="TextBox 12" id="12"/>
          <p:cNvSpPr txBox="true"/>
          <p:nvPr/>
        </p:nvSpPr>
        <p:spPr>
          <a:xfrm rot="0">
            <a:off x="11473993" y="6118265"/>
            <a:ext cx="2973059" cy="841916"/>
          </a:xfrm>
          <a:prstGeom prst="rect">
            <a:avLst/>
          </a:prstGeom>
        </p:spPr>
        <p:txBody>
          <a:bodyPr anchor="t" rtlCol="false" tIns="0" lIns="0" bIns="0" rIns="0">
            <a:spAutoFit/>
          </a:bodyPr>
          <a:lstStyle/>
          <a:p>
            <a:pPr>
              <a:lnSpc>
                <a:spcPts val="3386"/>
              </a:lnSpc>
            </a:pPr>
            <a:r>
              <a:rPr lang="en-US" sz="2419">
                <a:solidFill>
                  <a:srgbClr val="000000"/>
                </a:solidFill>
                <a:latin typeface="Montserrat Classic Bold"/>
              </a:rPr>
              <a:t>Data Science Methodology</a:t>
            </a:r>
          </a:p>
        </p:txBody>
      </p:sp>
      <p:sp>
        <p:nvSpPr>
          <p:cNvPr name="TextBox 13" id="13"/>
          <p:cNvSpPr txBox="true"/>
          <p:nvPr/>
        </p:nvSpPr>
        <p:spPr>
          <a:xfrm rot="0">
            <a:off x="11389302" y="7701978"/>
            <a:ext cx="2973059" cy="414046"/>
          </a:xfrm>
          <a:prstGeom prst="rect">
            <a:avLst/>
          </a:prstGeom>
        </p:spPr>
        <p:txBody>
          <a:bodyPr anchor="t" rtlCol="false" tIns="0" lIns="0" bIns="0" rIns="0">
            <a:spAutoFit/>
          </a:bodyPr>
          <a:lstStyle/>
          <a:p>
            <a:pPr>
              <a:lnSpc>
                <a:spcPts val="3386"/>
              </a:lnSpc>
            </a:pPr>
            <a:r>
              <a:rPr lang="en-US" sz="2419">
                <a:solidFill>
                  <a:srgbClr val="000000"/>
                </a:solidFill>
                <a:latin typeface="Montserrat Classic Bold"/>
              </a:rPr>
              <a:t>Demonstration</a:t>
            </a:r>
          </a:p>
        </p:txBody>
      </p:sp>
      <p:sp>
        <p:nvSpPr>
          <p:cNvPr name="TextBox 14" id="14"/>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649910" y="1999716"/>
            <a:ext cx="3609390" cy="752519"/>
          </a:xfrm>
          <a:custGeom>
            <a:avLst/>
            <a:gdLst/>
            <a:ahLst/>
            <a:cxnLst/>
            <a:rect r="r" b="b" t="t" l="l"/>
            <a:pathLst>
              <a:path h="752519" w="3609390">
                <a:moveTo>
                  <a:pt x="0" y="0"/>
                </a:moveTo>
                <a:lnTo>
                  <a:pt x="3609390" y="0"/>
                </a:lnTo>
                <a:lnTo>
                  <a:pt x="3609390" y="752519"/>
                </a:lnTo>
                <a:lnTo>
                  <a:pt x="0" y="752519"/>
                </a:lnTo>
                <a:lnTo>
                  <a:pt x="0" y="0"/>
                </a:lnTo>
                <a:close/>
              </a:path>
            </a:pathLst>
          </a:custGeom>
          <a:blipFill>
            <a:blip r:embed="rId3"/>
            <a:stretch>
              <a:fillRect l="0" t="0" r="0" b="0"/>
            </a:stretch>
          </a:blipFill>
        </p:spPr>
      </p:sp>
      <p:grpSp>
        <p:nvGrpSpPr>
          <p:cNvPr name="Group 6" id="6"/>
          <p:cNvGrpSpPr/>
          <p:nvPr/>
        </p:nvGrpSpPr>
        <p:grpSpPr>
          <a:xfrm rot="0">
            <a:off x="1037322" y="2366969"/>
            <a:ext cx="2758345" cy="2776531"/>
            <a:chOff x="0" y="0"/>
            <a:chExt cx="3677793" cy="3702042"/>
          </a:xfrm>
        </p:grpSpPr>
        <p:sp>
          <p:nvSpPr>
            <p:cNvPr name="Freeform 7" id="7"/>
            <p:cNvSpPr/>
            <p:nvPr/>
          </p:nvSpPr>
          <p:spPr>
            <a:xfrm flipH="false" flipV="false" rot="0">
              <a:off x="0" y="0"/>
              <a:ext cx="3677793" cy="3702042"/>
            </a:xfrm>
            <a:custGeom>
              <a:avLst/>
              <a:gdLst/>
              <a:ahLst/>
              <a:cxnLst/>
              <a:rect r="r" b="b" t="t" l="l"/>
              <a:pathLst>
                <a:path h="3702042" w="3677793">
                  <a:moveTo>
                    <a:pt x="0" y="0"/>
                  </a:moveTo>
                  <a:lnTo>
                    <a:pt x="3677793" y="0"/>
                  </a:lnTo>
                  <a:lnTo>
                    <a:pt x="3677793" y="3702042"/>
                  </a:lnTo>
                  <a:lnTo>
                    <a:pt x="0" y="3702042"/>
                  </a:lnTo>
                  <a:lnTo>
                    <a:pt x="0" y="0"/>
                  </a:lnTo>
                  <a:close/>
                </a:path>
              </a:pathLst>
            </a:custGeom>
            <a:blipFill>
              <a:blip r:embed="rId4">
                <a:extLst>
                  <a:ext uri="{96DAC541-7B7A-43D3-8B79-37D633B846F1}">
                    <asvg:svgBlip xmlns:asvg="http://schemas.microsoft.com/office/drawing/2016/SVG/main" r:embed="rId5"/>
                  </a:ext>
                </a:extLst>
              </a:blip>
              <a:stretch>
                <a:fillRect l="-329" t="0" r="-329" b="0"/>
              </a:stretch>
            </a:blipFill>
          </p:spPr>
        </p:sp>
        <p:sp>
          <p:nvSpPr>
            <p:cNvPr name="TextBox 8" id="8"/>
            <p:cNvSpPr txBox="true"/>
            <p:nvPr/>
          </p:nvSpPr>
          <p:spPr>
            <a:xfrm rot="0">
              <a:off x="37489" y="1192858"/>
              <a:ext cx="3640304" cy="1029037"/>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07.</a:t>
              </a:r>
            </a:p>
            <a:p>
              <a:pPr algn="ctr">
                <a:lnSpc>
                  <a:spcPts val="3169"/>
                </a:lnSpc>
              </a:pPr>
              <a:r>
                <a:rPr lang="en-US" sz="2264" spc="113">
                  <a:solidFill>
                    <a:srgbClr val="FFFFFF"/>
                  </a:solidFill>
                  <a:latin typeface="Montserrat Bold"/>
                </a:rPr>
                <a:t>Perform EDA</a:t>
              </a:r>
            </a:p>
          </p:txBody>
        </p:sp>
      </p:grpSp>
      <p:sp>
        <p:nvSpPr>
          <p:cNvPr name="TextBox 9" id="9"/>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4.0</a:t>
            </a:r>
          </a:p>
        </p:txBody>
      </p:sp>
      <p:grpSp>
        <p:nvGrpSpPr>
          <p:cNvPr name="Group 10" id="10"/>
          <p:cNvGrpSpPr/>
          <p:nvPr/>
        </p:nvGrpSpPr>
        <p:grpSpPr>
          <a:xfrm rot="0">
            <a:off x="10420392" y="814162"/>
            <a:ext cx="1315454" cy="967506"/>
            <a:chOff x="0" y="0"/>
            <a:chExt cx="1753938" cy="1290008"/>
          </a:xfrm>
        </p:grpSpPr>
        <p:grpSp>
          <p:nvGrpSpPr>
            <p:cNvPr name="Group 11" id="11"/>
            <p:cNvGrpSpPr/>
            <p:nvPr/>
          </p:nvGrpSpPr>
          <p:grpSpPr>
            <a:xfrm rot="0">
              <a:off x="3235" y="3235"/>
              <a:ext cx="1750037" cy="1283537"/>
              <a:chOff x="0" y="0"/>
              <a:chExt cx="1175320" cy="862020"/>
            </a:xfrm>
          </p:grpSpPr>
          <p:sp>
            <p:nvSpPr>
              <p:cNvPr name="Freeform 12" id="12"/>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3" id="13"/>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4" id="14"/>
            <p:cNvGrpSpPr/>
            <p:nvPr/>
          </p:nvGrpSpPr>
          <p:grpSpPr>
            <a:xfrm rot="0">
              <a:off x="345550" y="161449"/>
              <a:ext cx="393655" cy="180729"/>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8" id="18"/>
            <p:cNvGrpSpPr/>
            <p:nvPr/>
          </p:nvGrpSpPr>
          <p:grpSpPr>
            <a:xfrm rot="0">
              <a:off x="962257"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1186046" y="471955"/>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6" id="26"/>
            <p:cNvGrpSpPr/>
            <p:nvPr/>
          </p:nvGrpSpPr>
          <p:grpSpPr>
            <a:xfrm rot="0">
              <a:off x="1183287" y="839960"/>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619805" y="1009364"/>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133316" y="760497"/>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8" id="38"/>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39" id="39"/>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0" id="40"/>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1" id="41"/>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2" id="42"/>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3" id="43"/>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4" id="44"/>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5" id="45"/>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6" id="46"/>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7" id="47"/>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49" id="49"/>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0" id="50"/>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Freeform 51" id="51"/>
          <p:cNvSpPr/>
          <p:nvPr/>
        </p:nvSpPr>
        <p:spPr>
          <a:xfrm flipH="false" flipV="false" rot="0">
            <a:off x="9578751" y="5378477"/>
            <a:ext cx="7295121" cy="3402328"/>
          </a:xfrm>
          <a:custGeom>
            <a:avLst/>
            <a:gdLst/>
            <a:ahLst/>
            <a:cxnLst/>
            <a:rect r="r" b="b" t="t" l="l"/>
            <a:pathLst>
              <a:path h="3402328" w="7295121">
                <a:moveTo>
                  <a:pt x="0" y="0"/>
                </a:moveTo>
                <a:lnTo>
                  <a:pt x="7295122" y="0"/>
                </a:lnTo>
                <a:lnTo>
                  <a:pt x="7295122" y="3402328"/>
                </a:lnTo>
                <a:lnTo>
                  <a:pt x="0" y="3402328"/>
                </a:lnTo>
                <a:lnTo>
                  <a:pt x="0" y="0"/>
                </a:lnTo>
                <a:close/>
              </a:path>
            </a:pathLst>
          </a:custGeom>
          <a:blipFill>
            <a:blip r:embed="rId8"/>
            <a:stretch>
              <a:fillRect l="0" t="0" r="0" b="0"/>
            </a:stretch>
          </a:blipFill>
          <a:ln w="9525" cap="sq">
            <a:solidFill>
              <a:srgbClr val="000000"/>
            </a:solidFill>
            <a:prstDash val="solid"/>
            <a:miter/>
          </a:ln>
        </p:spPr>
      </p:sp>
      <p:sp>
        <p:nvSpPr>
          <p:cNvPr name="Freeform 52" id="52"/>
          <p:cNvSpPr/>
          <p:nvPr/>
        </p:nvSpPr>
        <p:spPr>
          <a:xfrm flipH="false" flipV="false" rot="0">
            <a:off x="2122865" y="5378477"/>
            <a:ext cx="7295121" cy="3402328"/>
          </a:xfrm>
          <a:custGeom>
            <a:avLst/>
            <a:gdLst/>
            <a:ahLst/>
            <a:cxnLst/>
            <a:rect r="r" b="b" t="t" l="l"/>
            <a:pathLst>
              <a:path h="3402328" w="7295121">
                <a:moveTo>
                  <a:pt x="0" y="0"/>
                </a:moveTo>
                <a:lnTo>
                  <a:pt x="7295121" y="0"/>
                </a:lnTo>
                <a:lnTo>
                  <a:pt x="7295121" y="3402328"/>
                </a:lnTo>
                <a:lnTo>
                  <a:pt x="0" y="3402328"/>
                </a:lnTo>
                <a:lnTo>
                  <a:pt x="0" y="0"/>
                </a:lnTo>
                <a:close/>
              </a:path>
            </a:pathLst>
          </a:custGeom>
          <a:blipFill>
            <a:blip r:embed="rId9"/>
            <a:stretch>
              <a:fillRect l="0" t="0" r="0" b="0"/>
            </a:stretch>
          </a:blipFill>
          <a:ln w="9525" cap="sq">
            <a:solidFill>
              <a:srgbClr val="000000"/>
            </a:solidFill>
            <a:prstDash val="solid"/>
            <a:miter/>
          </a:ln>
        </p:spPr>
      </p:sp>
      <p:sp>
        <p:nvSpPr>
          <p:cNvPr name="TextBox 53" id="53"/>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20</a:t>
            </a:r>
          </a:p>
        </p:txBody>
      </p:sp>
      <p:sp>
        <p:nvSpPr>
          <p:cNvPr name="TextBox 54" id="54"/>
          <p:cNvSpPr txBox="true"/>
          <p:nvPr/>
        </p:nvSpPr>
        <p:spPr>
          <a:xfrm rot="0">
            <a:off x="4740841" y="3081354"/>
            <a:ext cx="9693066" cy="125251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Created 2 dashboard</a:t>
            </a:r>
          </a:p>
          <a:p>
            <a:pPr algn="just" marL="436164" indent="-218082" lvl="1">
              <a:lnSpc>
                <a:spcPts val="3434"/>
              </a:lnSpc>
              <a:buFont typeface="Arial"/>
              <a:buChar char="•"/>
            </a:pPr>
            <a:r>
              <a:rPr lang="en-US" sz="2020">
                <a:solidFill>
                  <a:srgbClr val="101010"/>
                </a:solidFill>
                <a:latin typeface="Montserrat"/>
              </a:rPr>
              <a:t>Dataset General Distribution</a:t>
            </a:r>
          </a:p>
          <a:p>
            <a:pPr algn="just" marL="436164" indent="-218082" lvl="1">
              <a:lnSpc>
                <a:spcPts val="3434"/>
              </a:lnSpc>
              <a:buFont typeface="Arial"/>
              <a:buChar char="•"/>
            </a:pPr>
            <a:r>
              <a:rPr lang="en-US" sz="2020">
                <a:solidFill>
                  <a:srgbClr val="101010"/>
                </a:solidFill>
                <a:latin typeface="Montserrat"/>
              </a:rPr>
              <a:t>Learning Objects Preferences</a:t>
            </a:r>
          </a:p>
        </p:txBody>
      </p:sp>
      <p:sp>
        <p:nvSpPr>
          <p:cNvPr name="TextBox 55" id="55"/>
          <p:cNvSpPr txBox="true"/>
          <p:nvPr/>
        </p:nvSpPr>
        <p:spPr>
          <a:xfrm rot="0">
            <a:off x="2122865" y="8799855"/>
            <a:ext cx="7295121"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12: General distribution dashboard</a:t>
            </a:r>
          </a:p>
        </p:txBody>
      </p:sp>
      <p:sp>
        <p:nvSpPr>
          <p:cNvPr name="TextBox 56" id="56"/>
          <p:cNvSpPr txBox="true"/>
          <p:nvPr/>
        </p:nvSpPr>
        <p:spPr>
          <a:xfrm rot="0">
            <a:off x="9578751" y="8799855"/>
            <a:ext cx="7295121"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13: Learning objects preferences based on learning style</a:t>
            </a:r>
          </a:p>
        </p:txBody>
      </p:sp>
      <p:sp>
        <p:nvSpPr>
          <p:cNvPr name="TextBox 57" id="57"/>
          <p:cNvSpPr txBox="true"/>
          <p:nvPr/>
        </p:nvSpPr>
        <p:spPr>
          <a:xfrm rot="0">
            <a:off x="12822747" y="9817867"/>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10" tooltip="https://public.tableau.com/views/LODashboard/MostPreferredLearningObjectsBasedonaDominantVAKDashboard?:language=en-US&amp;:display_count=n&amp;:origin=viz_share_link"/>
              </a:rPr>
              <a:t>Learning Objects Preferences</a:t>
            </a:r>
          </a:p>
        </p:txBody>
      </p:sp>
      <p:sp>
        <p:nvSpPr>
          <p:cNvPr name="TextBox 58" id="58"/>
          <p:cNvSpPr txBox="true"/>
          <p:nvPr/>
        </p:nvSpPr>
        <p:spPr>
          <a:xfrm rot="0">
            <a:off x="2122865" y="9817867"/>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11" tooltip="https://public.tableau.com/views/DSP-Dashboard-2/DatasetDistributionDashboard?:language=en-US&amp;:display_count=n&amp;:origin=viz_share_link"/>
              </a:rPr>
              <a:t>General Distribution Dashboard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4.1</a:t>
            </a:r>
          </a:p>
        </p:txBody>
      </p:sp>
      <p:grpSp>
        <p:nvGrpSpPr>
          <p:cNvPr name="Group 6" id="6"/>
          <p:cNvGrpSpPr/>
          <p:nvPr/>
        </p:nvGrpSpPr>
        <p:grpSpPr>
          <a:xfrm rot="0">
            <a:off x="10420392" y="814162"/>
            <a:ext cx="1315454" cy="967506"/>
            <a:chOff x="0" y="0"/>
            <a:chExt cx="1753938" cy="1290008"/>
          </a:xfrm>
        </p:grpSpPr>
        <p:grpSp>
          <p:nvGrpSpPr>
            <p:cNvPr name="Group 7" id="7"/>
            <p:cNvGrpSpPr/>
            <p:nvPr/>
          </p:nvGrpSpPr>
          <p:grpSpPr>
            <a:xfrm rot="0">
              <a:off x="3235" y="3235"/>
              <a:ext cx="1750037" cy="1283537"/>
              <a:chOff x="0" y="0"/>
              <a:chExt cx="1175320" cy="862020"/>
            </a:xfrm>
          </p:grpSpPr>
          <p:sp>
            <p:nvSpPr>
              <p:cNvPr name="Freeform 8" id="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9" id="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0" id="10"/>
            <p:cNvGrpSpPr/>
            <p:nvPr/>
          </p:nvGrpSpPr>
          <p:grpSpPr>
            <a:xfrm rot="0">
              <a:off x="345550" y="161449"/>
              <a:ext cx="393655" cy="180729"/>
              <a:chOff x="0" y="0"/>
              <a:chExt cx="1624330" cy="745740"/>
            </a:xfrm>
          </p:grpSpPr>
          <p:sp>
            <p:nvSpPr>
              <p:cNvPr name="Freeform 11" id="1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2" id="1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3" id="1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4" id="14"/>
            <p:cNvGrpSpPr/>
            <p:nvPr/>
          </p:nvGrpSpPr>
          <p:grpSpPr>
            <a:xfrm rot="0">
              <a:off x="962257" y="161449"/>
              <a:ext cx="393655" cy="180729"/>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8" id="18"/>
            <p:cNvGrpSpPr/>
            <p:nvPr/>
          </p:nvGrpSpPr>
          <p:grpSpPr>
            <a:xfrm rot="0">
              <a:off x="1186046" y="471955"/>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2" id="22"/>
            <p:cNvGrpSpPr/>
            <p:nvPr/>
          </p:nvGrpSpPr>
          <p:grpSpPr>
            <a:xfrm rot="0">
              <a:off x="1183287" y="839960"/>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619805" y="1009364"/>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33316" y="760497"/>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4" id="3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5" id="3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36" id="3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37" id="3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38" id="3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39" id="3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0" id="4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1" id="4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2" id="4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3" id="4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4" id="4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45" id="4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46" id="4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Freeform 47" id="47"/>
          <p:cNvSpPr/>
          <p:nvPr/>
        </p:nvSpPr>
        <p:spPr>
          <a:xfrm flipH="false" flipV="false" rot="0">
            <a:off x="2407872" y="2631143"/>
            <a:ext cx="12785755" cy="6637018"/>
          </a:xfrm>
          <a:custGeom>
            <a:avLst/>
            <a:gdLst/>
            <a:ahLst/>
            <a:cxnLst/>
            <a:rect r="r" b="b" t="t" l="l"/>
            <a:pathLst>
              <a:path h="6637018" w="12785755">
                <a:moveTo>
                  <a:pt x="0" y="0"/>
                </a:moveTo>
                <a:lnTo>
                  <a:pt x="12785755" y="0"/>
                </a:lnTo>
                <a:lnTo>
                  <a:pt x="12785755" y="6637018"/>
                </a:lnTo>
                <a:lnTo>
                  <a:pt x="0" y="6637018"/>
                </a:lnTo>
                <a:lnTo>
                  <a:pt x="0" y="0"/>
                </a:lnTo>
                <a:close/>
              </a:path>
            </a:pathLst>
          </a:custGeom>
          <a:blipFill>
            <a:blip r:embed="rId5"/>
            <a:stretch>
              <a:fillRect l="0" t="0" r="0" b="0"/>
            </a:stretch>
          </a:blipFill>
          <a:ln w="9525" cap="sq">
            <a:solidFill>
              <a:srgbClr val="000000"/>
            </a:solidFill>
            <a:prstDash val="solid"/>
            <a:miter/>
          </a:ln>
        </p:spPr>
      </p:sp>
      <p:sp>
        <p:nvSpPr>
          <p:cNvPr name="TextBox 48" id="4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21</a:t>
            </a:r>
          </a:p>
        </p:txBody>
      </p:sp>
      <p:sp>
        <p:nvSpPr>
          <p:cNvPr name="TextBox 49" id="49"/>
          <p:cNvSpPr txBox="true"/>
          <p:nvPr/>
        </p:nvSpPr>
        <p:spPr>
          <a:xfrm rot="0">
            <a:off x="2407872" y="9277686"/>
            <a:ext cx="12785755"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14: Level of study and gender of respondents</a:t>
            </a:r>
          </a:p>
        </p:txBody>
      </p:sp>
      <p:sp>
        <p:nvSpPr>
          <p:cNvPr name="TextBox 50" id="50"/>
          <p:cNvSpPr txBox="true"/>
          <p:nvPr/>
        </p:nvSpPr>
        <p:spPr>
          <a:xfrm rot="0">
            <a:off x="1028700" y="2045162"/>
            <a:ext cx="969306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Level of study &amp; Gender</a:t>
            </a:r>
          </a:p>
        </p:txBody>
      </p:sp>
      <p:sp>
        <p:nvSpPr>
          <p:cNvPr name="TextBox 51" id="51"/>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DSP-Dashboard-2/DatasetDistributionDashboard?:language=en-US&amp;:display_count=n&amp;:origin=viz_share_link"/>
              </a:rPr>
              <a:t>General Distribution Dashboard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4.2</a:t>
            </a:r>
          </a:p>
        </p:txBody>
      </p:sp>
      <p:grpSp>
        <p:nvGrpSpPr>
          <p:cNvPr name="Group 6" id="6"/>
          <p:cNvGrpSpPr/>
          <p:nvPr/>
        </p:nvGrpSpPr>
        <p:grpSpPr>
          <a:xfrm rot="0">
            <a:off x="10420392" y="814162"/>
            <a:ext cx="1315454" cy="967506"/>
            <a:chOff x="0" y="0"/>
            <a:chExt cx="1753938" cy="1290008"/>
          </a:xfrm>
        </p:grpSpPr>
        <p:grpSp>
          <p:nvGrpSpPr>
            <p:cNvPr name="Group 7" id="7"/>
            <p:cNvGrpSpPr/>
            <p:nvPr/>
          </p:nvGrpSpPr>
          <p:grpSpPr>
            <a:xfrm rot="0">
              <a:off x="3235" y="3235"/>
              <a:ext cx="1750037" cy="1283537"/>
              <a:chOff x="0" y="0"/>
              <a:chExt cx="1175320" cy="862020"/>
            </a:xfrm>
          </p:grpSpPr>
          <p:sp>
            <p:nvSpPr>
              <p:cNvPr name="Freeform 8" id="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9" id="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0" id="10"/>
            <p:cNvGrpSpPr/>
            <p:nvPr/>
          </p:nvGrpSpPr>
          <p:grpSpPr>
            <a:xfrm rot="0">
              <a:off x="345550" y="161449"/>
              <a:ext cx="393655" cy="180729"/>
              <a:chOff x="0" y="0"/>
              <a:chExt cx="1624330" cy="745740"/>
            </a:xfrm>
          </p:grpSpPr>
          <p:sp>
            <p:nvSpPr>
              <p:cNvPr name="Freeform 11" id="1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2" id="1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3" id="1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4" id="14"/>
            <p:cNvGrpSpPr/>
            <p:nvPr/>
          </p:nvGrpSpPr>
          <p:grpSpPr>
            <a:xfrm rot="0">
              <a:off x="962257" y="161449"/>
              <a:ext cx="393655" cy="180729"/>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8" id="18"/>
            <p:cNvGrpSpPr/>
            <p:nvPr/>
          </p:nvGrpSpPr>
          <p:grpSpPr>
            <a:xfrm rot="0">
              <a:off x="1186046" y="471955"/>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2" id="22"/>
            <p:cNvGrpSpPr/>
            <p:nvPr/>
          </p:nvGrpSpPr>
          <p:grpSpPr>
            <a:xfrm rot="0">
              <a:off x="1183287" y="839960"/>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619805" y="1009364"/>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33316" y="760497"/>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4" id="3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5" id="3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36" id="3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37" id="3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38" id="3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39" id="3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0" id="4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1" id="4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2" id="4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3" id="4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4" id="4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45" id="4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46" id="4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Freeform 47" id="47"/>
          <p:cNvSpPr/>
          <p:nvPr/>
        </p:nvSpPr>
        <p:spPr>
          <a:xfrm flipH="false" flipV="false" rot="0">
            <a:off x="6029943" y="2585673"/>
            <a:ext cx="6010776" cy="6879493"/>
          </a:xfrm>
          <a:custGeom>
            <a:avLst/>
            <a:gdLst/>
            <a:ahLst/>
            <a:cxnLst/>
            <a:rect r="r" b="b" t="t" l="l"/>
            <a:pathLst>
              <a:path h="6879493" w="6010776">
                <a:moveTo>
                  <a:pt x="0" y="0"/>
                </a:moveTo>
                <a:lnTo>
                  <a:pt x="6010776" y="0"/>
                </a:lnTo>
                <a:lnTo>
                  <a:pt x="6010776" y="6879493"/>
                </a:lnTo>
                <a:lnTo>
                  <a:pt x="0" y="6879493"/>
                </a:lnTo>
                <a:lnTo>
                  <a:pt x="0" y="0"/>
                </a:lnTo>
                <a:close/>
              </a:path>
            </a:pathLst>
          </a:custGeom>
          <a:blipFill>
            <a:blip r:embed="rId5"/>
            <a:stretch>
              <a:fillRect l="0" t="0" r="-34567" b="0"/>
            </a:stretch>
          </a:blipFill>
          <a:ln cap="sq">
            <a:noFill/>
            <a:prstDash val="solid"/>
            <a:miter/>
          </a:ln>
        </p:spPr>
      </p:sp>
      <p:sp>
        <p:nvSpPr>
          <p:cNvPr name="TextBox 48" id="4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22</a:t>
            </a:r>
          </a:p>
        </p:txBody>
      </p:sp>
      <p:sp>
        <p:nvSpPr>
          <p:cNvPr name="TextBox 49" id="49"/>
          <p:cNvSpPr txBox="true"/>
          <p:nvPr/>
        </p:nvSpPr>
        <p:spPr>
          <a:xfrm rot="0">
            <a:off x="6029943" y="9493741"/>
            <a:ext cx="622811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15: Distribution of the types of learner</a:t>
            </a:r>
          </a:p>
        </p:txBody>
      </p:sp>
      <p:sp>
        <p:nvSpPr>
          <p:cNvPr name="TextBox 50" id="50"/>
          <p:cNvSpPr txBox="true"/>
          <p:nvPr/>
        </p:nvSpPr>
        <p:spPr>
          <a:xfrm rot="0">
            <a:off x="1028700" y="2045162"/>
            <a:ext cx="969306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c. Dominant learning style distribution</a:t>
            </a:r>
          </a:p>
        </p:txBody>
      </p:sp>
      <p:sp>
        <p:nvSpPr>
          <p:cNvPr name="TextBox 51" id="51"/>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DSP-Dashboard-2/DatasetDistributionDashboard?:language=en-US&amp;:display_count=n&amp;:origin=viz_share_link"/>
              </a:rPr>
              <a:t>General Distribution Dashboard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4.3</a:t>
            </a:r>
          </a:p>
        </p:txBody>
      </p:sp>
      <p:grpSp>
        <p:nvGrpSpPr>
          <p:cNvPr name="Group 6" id="6"/>
          <p:cNvGrpSpPr/>
          <p:nvPr/>
        </p:nvGrpSpPr>
        <p:grpSpPr>
          <a:xfrm rot="0">
            <a:off x="10420392" y="814162"/>
            <a:ext cx="1315454" cy="967506"/>
            <a:chOff x="0" y="0"/>
            <a:chExt cx="1753938" cy="1290008"/>
          </a:xfrm>
        </p:grpSpPr>
        <p:grpSp>
          <p:nvGrpSpPr>
            <p:cNvPr name="Group 7" id="7"/>
            <p:cNvGrpSpPr/>
            <p:nvPr/>
          </p:nvGrpSpPr>
          <p:grpSpPr>
            <a:xfrm rot="0">
              <a:off x="3235" y="3235"/>
              <a:ext cx="1750037" cy="1283537"/>
              <a:chOff x="0" y="0"/>
              <a:chExt cx="1175320" cy="862020"/>
            </a:xfrm>
          </p:grpSpPr>
          <p:sp>
            <p:nvSpPr>
              <p:cNvPr name="Freeform 8" id="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9" id="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0" id="10"/>
            <p:cNvGrpSpPr/>
            <p:nvPr/>
          </p:nvGrpSpPr>
          <p:grpSpPr>
            <a:xfrm rot="0">
              <a:off x="345550" y="161449"/>
              <a:ext cx="393655" cy="180729"/>
              <a:chOff x="0" y="0"/>
              <a:chExt cx="1624330" cy="745740"/>
            </a:xfrm>
          </p:grpSpPr>
          <p:sp>
            <p:nvSpPr>
              <p:cNvPr name="Freeform 11" id="1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2" id="1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3" id="1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4" id="14"/>
            <p:cNvGrpSpPr/>
            <p:nvPr/>
          </p:nvGrpSpPr>
          <p:grpSpPr>
            <a:xfrm rot="0">
              <a:off x="962257" y="161449"/>
              <a:ext cx="393655" cy="180729"/>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8" id="18"/>
            <p:cNvGrpSpPr/>
            <p:nvPr/>
          </p:nvGrpSpPr>
          <p:grpSpPr>
            <a:xfrm rot="0">
              <a:off x="1186046" y="471955"/>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2" id="22"/>
            <p:cNvGrpSpPr/>
            <p:nvPr/>
          </p:nvGrpSpPr>
          <p:grpSpPr>
            <a:xfrm rot="0">
              <a:off x="1183287" y="839960"/>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619805" y="1009364"/>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33316" y="760497"/>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4" id="3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5" id="3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36" id="3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37" id="3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38" id="3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39" id="3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0" id="4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1" id="4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2" id="4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3" id="4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4" id="4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45" id="4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46" id="4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Freeform 47" id="47"/>
          <p:cNvSpPr/>
          <p:nvPr/>
        </p:nvSpPr>
        <p:spPr>
          <a:xfrm flipH="false" flipV="false" rot="0">
            <a:off x="3732825" y="2678768"/>
            <a:ext cx="10822350" cy="6472460"/>
          </a:xfrm>
          <a:custGeom>
            <a:avLst/>
            <a:gdLst/>
            <a:ahLst/>
            <a:cxnLst/>
            <a:rect r="r" b="b" t="t" l="l"/>
            <a:pathLst>
              <a:path h="6472460" w="10822350">
                <a:moveTo>
                  <a:pt x="0" y="0"/>
                </a:moveTo>
                <a:lnTo>
                  <a:pt x="10822350" y="0"/>
                </a:lnTo>
                <a:lnTo>
                  <a:pt x="10822350" y="6472460"/>
                </a:lnTo>
                <a:lnTo>
                  <a:pt x="0" y="6472460"/>
                </a:lnTo>
                <a:lnTo>
                  <a:pt x="0" y="0"/>
                </a:lnTo>
                <a:close/>
              </a:path>
            </a:pathLst>
          </a:custGeom>
          <a:blipFill>
            <a:blip r:embed="rId5"/>
            <a:stretch>
              <a:fillRect l="0" t="0" r="-62145" b="0"/>
            </a:stretch>
          </a:blipFill>
          <a:ln w="9525" cap="sq">
            <a:solidFill>
              <a:srgbClr val="000000"/>
            </a:solidFill>
            <a:prstDash val="solid"/>
            <a:miter/>
          </a:ln>
        </p:spPr>
      </p:sp>
      <p:sp>
        <p:nvSpPr>
          <p:cNvPr name="TextBox 48" id="4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23</a:t>
            </a:r>
          </a:p>
        </p:txBody>
      </p:sp>
      <p:sp>
        <p:nvSpPr>
          <p:cNvPr name="TextBox 49" id="49"/>
          <p:cNvSpPr txBox="true"/>
          <p:nvPr/>
        </p:nvSpPr>
        <p:spPr>
          <a:xfrm rot="0">
            <a:off x="3732825" y="9191625"/>
            <a:ext cx="10822350"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16: Preferred learning mode by visual, auditory and kinesthetic learners</a:t>
            </a:r>
          </a:p>
        </p:txBody>
      </p:sp>
      <p:sp>
        <p:nvSpPr>
          <p:cNvPr name="TextBox 50" id="50"/>
          <p:cNvSpPr txBox="true"/>
          <p:nvPr/>
        </p:nvSpPr>
        <p:spPr>
          <a:xfrm rot="0">
            <a:off x="1028700" y="2045162"/>
            <a:ext cx="969306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d. Preferred learning mode</a:t>
            </a:r>
          </a:p>
        </p:txBody>
      </p:sp>
      <p:sp>
        <p:nvSpPr>
          <p:cNvPr name="TextBox 51" id="51"/>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DSP-Dashboard-2/DatasetDistributionDashboard?:language=en-US&amp;:display_count=n&amp;:origin=viz_share_link"/>
              </a:rPr>
              <a:t>General Distribution Dashboard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4.4</a:t>
            </a:r>
          </a:p>
        </p:txBody>
      </p:sp>
      <p:grpSp>
        <p:nvGrpSpPr>
          <p:cNvPr name="Group 6" id="6"/>
          <p:cNvGrpSpPr/>
          <p:nvPr/>
        </p:nvGrpSpPr>
        <p:grpSpPr>
          <a:xfrm rot="0">
            <a:off x="10420392" y="814162"/>
            <a:ext cx="1315454" cy="967506"/>
            <a:chOff x="0" y="0"/>
            <a:chExt cx="1753938" cy="1290008"/>
          </a:xfrm>
        </p:grpSpPr>
        <p:grpSp>
          <p:nvGrpSpPr>
            <p:cNvPr name="Group 7" id="7"/>
            <p:cNvGrpSpPr/>
            <p:nvPr/>
          </p:nvGrpSpPr>
          <p:grpSpPr>
            <a:xfrm rot="0">
              <a:off x="3235" y="3235"/>
              <a:ext cx="1750037" cy="1283537"/>
              <a:chOff x="0" y="0"/>
              <a:chExt cx="1175320" cy="862020"/>
            </a:xfrm>
          </p:grpSpPr>
          <p:sp>
            <p:nvSpPr>
              <p:cNvPr name="Freeform 8" id="8"/>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9" id="9"/>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0" id="10"/>
            <p:cNvGrpSpPr/>
            <p:nvPr/>
          </p:nvGrpSpPr>
          <p:grpSpPr>
            <a:xfrm rot="0">
              <a:off x="345550" y="161449"/>
              <a:ext cx="393655" cy="180729"/>
              <a:chOff x="0" y="0"/>
              <a:chExt cx="1624330" cy="745740"/>
            </a:xfrm>
          </p:grpSpPr>
          <p:sp>
            <p:nvSpPr>
              <p:cNvPr name="Freeform 11" id="1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2" id="1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3" id="1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4" id="14"/>
            <p:cNvGrpSpPr/>
            <p:nvPr/>
          </p:nvGrpSpPr>
          <p:grpSpPr>
            <a:xfrm rot="0">
              <a:off x="962257" y="161449"/>
              <a:ext cx="393655" cy="180729"/>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8" id="18"/>
            <p:cNvGrpSpPr/>
            <p:nvPr/>
          </p:nvGrpSpPr>
          <p:grpSpPr>
            <a:xfrm rot="0">
              <a:off x="1186046" y="471955"/>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2" id="22"/>
            <p:cNvGrpSpPr/>
            <p:nvPr/>
          </p:nvGrpSpPr>
          <p:grpSpPr>
            <a:xfrm rot="0">
              <a:off x="1183287" y="839960"/>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619805" y="1009364"/>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33316" y="760497"/>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4" id="34"/>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5" id="35"/>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36" id="36"/>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37" id="37"/>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38" id="38"/>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39" id="39"/>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0" id="40"/>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1" id="41"/>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2" id="42"/>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3" id="43"/>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4" id="44"/>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45" id="45"/>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46" id="46"/>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Freeform 47" id="47"/>
          <p:cNvSpPr/>
          <p:nvPr/>
        </p:nvSpPr>
        <p:spPr>
          <a:xfrm flipH="false" flipV="false" rot="0">
            <a:off x="3781573" y="2802593"/>
            <a:ext cx="10724854" cy="6356212"/>
          </a:xfrm>
          <a:custGeom>
            <a:avLst/>
            <a:gdLst/>
            <a:ahLst/>
            <a:cxnLst/>
            <a:rect r="r" b="b" t="t" l="l"/>
            <a:pathLst>
              <a:path h="6356212" w="10724854">
                <a:moveTo>
                  <a:pt x="0" y="0"/>
                </a:moveTo>
                <a:lnTo>
                  <a:pt x="10724854" y="0"/>
                </a:lnTo>
                <a:lnTo>
                  <a:pt x="10724854" y="6356212"/>
                </a:lnTo>
                <a:lnTo>
                  <a:pt x="0" y="6356212"/>
                </a:lnTo>
                <a:lnTo>
                  <a:pt x="0" y="0"/>
                </a:lnTo>
                <a:close/>
              </a:path>
            </a:pathLst>
          </a:custGeom>
          <a:blipFill>
            <a:blip r:embed="rId5"/>
            <a:stretch>
              <a:fillRect l="0" t="0" r="-36296" b="0"/>
            </a:stretch>
          </a:blipFill>
          <a:ln w="9525" cap="sq">
            <a:solidFill>
              <a:srgbClr val="000000"/>
            </a:solidFill>
            <a:prstDash val="solid"/>
            <a:miter/>
          </a:ln>
        </p:spPr>
      </p:sp>
      <p:sp>
        <p:nvSpPr>
          <p:cNvPr name="TextBox 48" id="4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24</a:t>
            </a:r>
          </a:p>
        </p:txBody>
      </p:sp>
      <p:sp>
        <p:nvSpPr>
          <p:cNvPr name="TextBox 49" id="49"/>
          <p:cNvSpPr txBox="true"/>
          <p:nvPr/>
        </p:nvSpPr>
        <p:spPr>
          <a:xfrm rot="0">
            <a:off x="3781573" y="9187266"/>
            <a:ext cx="1072485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17: Top 5 preferred communication platform by visual, auditory and kinesthetic learners</a:t>
            </a:r>
          </a:p>
        </p:txBody>
      </p:sp>
      <p:sp>
        <p:nvSpPr>
          <p:cNvPr name="TextBox 50" id="50"/>
          <p:cNvSpPr txBox="true"/>
          <p:nvPr/>
        </p:nvSpPr>
        <p:spPr>
          <a:xfrm rot="0">
            <a:off x="1028700" y="2045162"/>
            <a:ext cx="969306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e. Preferred communication platform</a:t>
            </a:r>
          </a:p>
        </p:txBody>
      </p:sp>
      <p:sp>
        <p:nvSpPr>
          <p:cNvPr name="TextBox 51" id="51"/>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DSP-Dashboard-2/DatasetDistributionDashboard?:language=en-US&amp;:display_count=n&amp;:origin=viz_share_link"/>
              </a:rPr>
              <a:t>General Distribution Dashboard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202762" y="2085579"/>
            <a:ext cx="6953969" cy="3406809"/>
          </a:xfrm>
          <a:custGeom>
            <a:avLst/>
            <a:gdLst/>
            <a:ahLst/>
            <a:cxnLst/>
            <a:rect r="r" b="b" t="t" l="l"/>
            <a:pathLst>
              <a:path h="3406809" w="6953969">
                <a:moveTo>
                  <a:pt x="0" y="0"/>
                </a:moveTo>
                <a:lnTo>
                  <a:pt x="6953969" y="0"/>
                </a:lnTo>
                <a:lnTo>
                  <a:pt x="6953969" y="3406809"/>
                </a:lnTo>
                <a:lnTo>
                  <a:pt x="0" y="3406809"/>
                </a:lnTo>
                <a:lnTo>
                  <a:pt x="0" y="0"/>
                </a:lnTo>
                <a:close/>
              </a:path>
            </a:pathLst>
          </a:custGeom>
          <a:blipFill>
            <a:blip r:embed="rId3"/>
            <a:stretch>
              <a:fillRect l="0" t="-8611" r="-53262" b="0"/>
            </a:stretch>
          </a:blipFill>
          <a:ln w="9525" cap="sq">
            <a:solidFill>
              <a:srgbClr val="000000"/>
            </a:solidFill>
            <a:prstDash val="solid"/>
            <a:miter/>
          </a:ln>
        </p:spPr>
      </p:sp>
      <p:sp>
        <p:nvSpPr>
          <p:cNvPr name="Freeform 6" id="6"/>
          <p:cNvSpPr/>
          <p:nvPr/>
        </p:nvSpPr>
        <p:spPr>
          <a:xfrm flipH="false" flipV="false" rot="0">
            <a:off x="2194140" y="5936844"/>
            <a:ext cx="6962591" cy="3674692"/>
          </a:xfrm>
          <a:custGeom>
            <a:avLst/>
            <a:gdLst/>
            <a:ahLst/>
            <a:cxnLst/>
            <a:rect r="r" b="b" t="t" l="l"/>
            <a:pathLst>
              <a:path h="3674692" w="6962591">
                <a:moveTo>
                  <a:pt x="0" y="0"/>
                </a:moveTo>
                <a:lnTo>
                  <a:pt x="6962591" y="0"/>
                </a:lnTo>
                <a:lnTo>
                  <a:pt x="6962591" y="3674692"/>
                </a:lnTo>
                <a:lnTo>
                  <a:pt x="0" y="3674692"/>
                </a:lnTo>
                <a:lnTo>
                  <a:pt x="0" y="0"/>
                </a:lnTo>
                <a:close/>
              </a:path>
            </a:pathLst>
          </a:custGeom>
          <a:blipFill>
            <a:blip r:embed="rId4"/>
            <a:stretch>
              <a:fillRect l="0" t="0" r="-71075" b="0"/>
            </a:stretch>
          </a:blipFill>
          <a:ln w="9525" cap="sq">
            <a:solidFill>
              <a:srgbClr val="000000"/>
            </a:solidFill>
            <a:prstDash val="solid"/>
            <a:miter/>
          </a:ln>
        </p:spPr>
      </p:sp>
      <p:sp>
        <p:nvSpPr>
          <p:cNvPr name="Freeform 7" id="7"/>
          <p:cNvSpPr/>
          <p:nvPr/>
        </p:nvSpPr>
        <p:spPr>
          <a:xfrm flipH="false" flipV="false" rot="0">
            <a:off x="9612685" y="2085579"/>
            <a:ext cx="7056406" cy="3406809"/>
          </a:xfrm>
          <a:custGeom>
            <a:avLst/>
            <a:gdLst/>
            <a:ahLst/>
            <a:cxnLst/>
            <a:rect r="r" b="b" t="t" l="l"/>
            <a:pathLst>
              <a:path h="3406809" w="7056406">
                <a:moveTo>
                  <a:pt x="0" y="0"/>
                </a:moveTo>
                <a:lnTo>
                  <a:pt x="7056406" y="0"/>
                </a:lnTo>
                <a:lnTo>
                  <a:pt x="7056406" y="3406809"/>
                </a:lnTo>
                <a:lnTo>
                  <a:pt x="0" y="3406809"/>
                </a:lnTo>
                <a:lnTo>
                  <a:pt x="0" y="0"/>
                </a:lnTo>
                <a:close/>
              </a:path>
            </a:pathLst>
          </a:custGeom>
          <a:blipFill>
            <a:blip r:embed="rId5"/>
            <a:stretch>
              <a:fillRect l="0" t="-9405" r="-53501" b="0"/>
            </a:stretch>
          </a:blipFill>
          <a:ln w="9525" cap="sq">
            <a:solidFill>
              <a:srgbClr val="000000"/>
            </a:solidFill>
            <a:prstDash val="solid"/>
            <a:miter/>
          </a:ln>
        </p:spPr>
      </p:sp>
      <p:sp>
        <p:nvSpPr>
          <p:cNvPr name="TextBox 8" id="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25</a:t>
            </a:r>
          </a:p>
        </p:txBody>
      </p:sp>
      <p:sp>
        <p:nvSpPr>
          <p:cNvPr name="TextBox 9" id="9"/>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LODashboard/MostPreferredLearningObjectsBasedonaDominantVAKDashboard?:language=en-US&amp;:display_count=n&amp;:origin=viz_share_link"/>
              </a:rPr>
              <a:t>Learning Objects Preferences</a:t>
            </a:r>
          </a:p>
        </p:txBody>
      </p:sp>
      <p:sp>
        <p:nvSpPr>
          <p:cNvPr name="TextBox 10" id="10"/>
          <p:cNvSpPr txBox="true"/>
          <p:nvPr/>
        </p:nvSpPr>
        <p:spPr>
          <a:xfrm rot="0">
            <a:off x="9612685" y="6581308"/>
            <a:ext cx="7056406"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f. Learning objects preferences</a:t>
            </a:r>
          </a:p>
          <a:p>
            <a:pPr algn="just" marL="436164" indent="-218082" lvl="1">
              <a:lnSpc>
                <a:spcPts val="3434"/>
              </a:lnSpc>
              <a:buFont typeface="Arial"/>
              <a:buChar char="•"/>
            </a:pPr>
            <a:r>
              <a:rPr lang="en-US" sz="2020">
                <a:solidFill>
                  <a:srgbClr val="101010"/>
                </a:solidFill>
                <a:latin typeface="Montserrat"/>
              </a:rPr>
              <a:t>All 3 learning styles have </a:t>
            </a:r>
            <a:r>
              <a:rPr lang="en-US" sz="2020">
                <a:solidFill>
                  <a:srgbClr val="101010"/>
                </a:solidFill>
                <a:latin typeface="Montserrat Bold"/>
              </a:rPr>
              <a:t>similar top 3 </a:t>
            </a:r>
            <a:r>
              <a:rPr lang="en-US" sz="2020">
                <a:solidFill>
                  <a:srgbClr val="101010"/>
                </a:solidFill>
                <a:latin typeface="Montserrat"/>
              </a:rPr>
              <a:t>preferences. </a:t>
            </a:r>
          </a:p>
          <a:p>
            <a:pPr algn="just" marL="872329" indent="-290776" lvl="2">
              <a:lnSpc>
                <a:spcPts val="3434"/>
              </a:lnSpc>
              <a:buFont typeface="Arial"/>
              <a:buChar char="⚬"/>
            </a:pPr>
            <a:r>
              <a:rPr lang="en-US" sz="2020">
                <a:solidFill>
                  <a:srgbClr val="EA6A47"/>
                </a:solidFill>
                <a:latin typeface="Montserrat"/>
              </a:rPr>
              <a:t>Lecture Notes</a:t>
            </a:r>
          </a:p>
          <a:p>
            <a:pPr algn="just" marL="872329" indent="-290776" lvl="2">
              <a:lnSpc>
                <a:spcPts val="3434"/>
              </a:lnSpc>
              <a:buFont typeface="Arial"/>
              <a:buChar char="⚬"/>
            </a:pPr>
            <a:r>
              <a:rPr lang="en-US" sz="2020">
                <a:solidFill>
                  <a:srgbClr val="1C4E80"/>
                </a:solidFill>
                <a:latin typeface="Montserrat"/>
              </a:rPr>
              <a:t>Slides Presentation</a:t>
            </a:r>
          </a:p>
          <a:p>
            <a:pPr algn="just" marL="872329" indent="-290776" lvl="2">
              <a:lnSpc>
                <a:spcPts val="3434"/>
              </a:lnSpc>
              <a:buFont typeface="Arial"/>
              <a:buChar char="⚬"/>
            </a:pPr>
            <a:r>
              <a:rPr lang="en-US" sz="2020">
                <a:solidFill>
                  <a:srgbClr val="0091D5"/>
                </a:solidFill>
                <a:latin typeface="Montserrat"/>
              </a:rPr>
              <a:t>Video</a:t>
            </a:r>
          </a:p>
        </p:txBody>
      </p:sp>
      <p:sp>
        <p:nvSpPr>
          <p:cNvPr name="TextBox 11" id="11"/>
          <p:cNvSpPr txBox="true"/>
          <p:nvPr/>
        </p:nvSpPr>
        <p:spPr>
          <a:xfrm rot="0">
            <a:off x="2202762" y="5482863"/>
            <a:ext cx="6953969"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18: Learning object preference by </a:t>
            </a:r>
            <a:r>
              <a:rPr lang="en-US" sz="1399">
                <a:solidFill>
                  <a:srgbClr val="101010"/>
                </a:solidFill>
                <a:latin typeface="Montserrat Bold"/>
              </a:rPr>
              <a:t>visual</a:t>
            </a:r>
            <a:r>
              <a:rPr lang="en-US" sz="1399">
                <a:solidFill>
                  <a:srgbClr val="101010"/>
                </a:solidFill>
                <a:latin typeface="Montserrat"/>
              </a:rPr>
              <a:t> learners</a:t>
            </a:r>
          </a:p>
        </p:txBody>
      </p:sp>
      <p:sp>
        <p:nvSpPr>
          <p:cNvPr name="TextBox 12" id="12"/>
          <p:cNvSpPr txBox="true"/>
          <p:nvPr/>
        </p:nvSpPr>
        <p:spPr>
          <a:xfrm rot="0">
            <a:off x="9612685" y="5482863"/>
            <a:ext cx="709387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19: Learning object preference by </a:t>
            </a:r>
            <a:r>
              <a:rPr lang="en-US" sz="1399">
                <a:solidFill>
                  <a:srgbClr val="101010"/>
                </a:solidFill>
                <a:latin typeface="Montserrat Bold"/>
              </a:rPr>
              <a:t>auditory</a:t>
            </a:r>
            <a:r>
              <a:rPr lang="en-US" sz="1399">
                <a:solidFill>
                  <a:srgbClr val="101010"/>
                </a:solidFill>
                <a:latin typeface="Montserrat"/>
              </a:rPr>
              <a:t> learners</a:t>
            </a:r>
          </a:p>
        </p:txBody>
      </p:sp>
      <p:sp>
        <p:nvSpPr>
          <p:cNvPr name="TextBox 13" id="13"/>
          <p:cNvSpPr txBox="true"/>
          <p:nvPr/>
        </p:nvSpPr>
        <p:spPr>
          <a:xfrm rot="0">
            <a:off x="2202762" y="9602011"/>
            <a:ext cx="6953969"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20: Learning object preference by </a:t>
            </a:r>
            <a:r>
              <a:rPr lang="en-US" sz="1399">
                <a:solidFill>
                  <a:srgbClr val="101010"/>
                </a:solidFill>
                <a:latin typeface="Montserrat Bold"/>
              </a:rPr>
              <a:t>kinesthetic</a:t>
            </a:r>
            <a:r>
              <a:rPr lang="en-US" sz="1399">
                <a:solidFill>
                  <a:srgbClr val="101010"/>
                </a:solidFill>
                <a:latin typeface="Montserrat"/>
              </a:rPr>
              <a:t> learners</a:t>
            </a:r>
          </a:p>
        </p:txBody>
      </p:sp>
      <p:sp>
        <p:nvSpPr>
          <p:cNvPr name="TextBox 14" id="14"/>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4.5</a:t>
            </a:r>
          </a:p>
        </p:txBody>
      </p:sp>
      <p:grpSp>
        <p:nvGrpSpPr>
          <p:cNvPr name="Group 15" id="15"/>
          <p:cNvGrpSpPr/>
          <p:nvPr/>
        </p:nvGrpSpPr>
        <p:grpSpPr>
          <a:xfrm rot="0">
            <a:off x="10420392" y="814162"/>
            <a:ext cx="1315454" cy="967506"/>
            <a:chOff x="0" y="0"/>
            <a:chExt cx="1753938" cy="1290008"/>
          </a:xfrm>
        </p:grpSpPr>
        <p:grpSp>
          <p:nvGrpSpPr>
            <p:cNvPr name="Group 16" id="16"/>
            <p:cNvGrpSpPr/>
            <p:nvPr/>
          </p:nvGrpSpPr>
          <p:grpSpPr>
            <a:xfrm rot="0">
              <a:off x="3235" y="3235"/>
              <a:ext cx="1750037" cy="1283537"/>
              <a:chOff x="0" y="0"/>
              <a:chExt cx="1175320" cy="862020"/>
            </a:xfrm>
          </p:grpSpPr>
          <p:sp>
            <p:nvSpPr>
              <p:cNvPr name="Freeform 17" id="17"/>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8" id="18"/>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9" id="19"/>
            <p:cNvGrpSpPr/>
            <p:nvPr/>
          </p:nvGrpSpPr>
          <p:grpSpPr>
            <a:xfrm rot="0">
              <a:off x="345550" y="161449"/>
              <a:ext cx="393655" cy="180729"/>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3" id="23"/>
            <p:cNvGrpSpPr/>
            <p:nvPr/>
          </p:nvGrpSpPr>
          <p:grpSpPr>
            <a:xfrm rot="0">
              <a:off x="962257" y="161449"/>
              <a:ext cx="393655" cy="180729"/>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7" id="27"/>
            <p:cNvGrpSpPr/>
            <p:nvPr/>
          </p:nvGrpSpPr>
          <p:grpSpPr>
            <a:xfrm rot="0">
              <a:off x="1186046" y="471955"/>
              <a:ext cx="393655" cy="180729"/>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183287" y="839960"/>
              <a:ext cx="393655" cy="180729"/>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5" id="35"/>
            <p:cNvGrpSpPr/>
            <p:nvPr/>
          </p:nvGrpSpPr>
          <p:grpSpPr>
            <a:xfrm rot="0">
              <a:off x="619805" y="1009364"/>
              <a:ext cx="393655" cy="180729"/>
              <a:chOff x="0" y="0"/>
              <a:chExt cx="1624330" cy="745740"/>
            </a:xfrm>
          </p:grpSpPr>
          <p:sp>
            <p:nvSpPr>
              <p:cNvPr name="Freeform 36" id="3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7" id="3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8" id="3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9" id="39"/>
            <p:cNvGrpSpPr/>
            <p:nvPr/>
          </p:nvGrpSpPr>
          <p:grpSpPr>
            <a:xfrm rot="0">
              <a:off x="133316" y="760497"/>
              <a:ext cx="393655" cy="180729"/>
              <a:chOff x="0" y="0"/>
              <a:chExt cx="1624330" cy="745740"/>
            </a:xfrm>
          </p:grpSpPr>
          <p:sp>
            <p:nvSpPr>
              <p:cNvPr name="Freeform 40" id="4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1" id="4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2" id="4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3" id="43"/>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4" id="44"/>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6" id="46"/>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7" id="47"/>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1" id="51"/>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2" id="52"/>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4" id="54"/>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5" id="55"/>
            <p:cNvSpPr/>
            <p:nvPr/>
          </p:nvSpPr>
          <p:spPr>
            <a:xfrm>
              <a:off x="1746038" y="612183"/>
              <a:ext cx="1769" cy="6560"/>
            </a:xfrm>
            <a:prstGeom prst="line">
              <a:avLst/>
            </a:prstGeom>
            <a:ln cap="flat" w="12700">
              <a:solidFill>
                <a:srgbClr val="A6A6A6"/>
              </a:solidFill>
              <a:prstDash val="solid"/>
              <a:headEnd type="none" len="sm" w="sm"/>
              <a:tailEnd type="arrow" len="sm" w="med"/>
            </a:ln>
          </p:spPr>
        </p:sp>
      </p:grpSp>
      <p:grpSp>
        <p:nvGrpSpPr>
          <p:cNvPr name="Group 56" id="56"/>
          <p:cNvGrpSpPr/>
          <p:nvPr/>
        </p:nvGrpSpPr>
        <p:grpSpPr>
          <a:xfrm rot="0">
            <a:off x="2721107" y="4841453"/>
            <a:ext cx="1368385" cy="708085"/>
            <a:chOff x="0" y="0"/>
            <a:chExt cx="360398" cy="186492"/>
          </a:xfrm>
        </p:grpSpPr>
        <p:sp>
          <p:nvSpPr>
            <p:cNvPr name="Freeform 57" id="57"/>
            <p:cNvSpPr/>
            <p:nvPr/>
          </p:nvSpPr>
          <p:spPr>
            <a:xfrm flipH="false" flipV="false" rot="0">
              <a:off x="0" y="0"/>
              <a:ext cx="360398" cy="186492"/>
            </a:xfrm>
            <a:custGeom>
              <a:avLst/>
              <a:gdLst/>
              <a:ahLst/>
              <a:cxnLst/>
              <a:rect r="r" b="b" t="t" l="l"/>
              <a:pathLst>
                <a:path h="186492" w="360398">
                  <a:moveTo>
                    <a:pt x="0" y="0"/>
                  </a:moveTo>
                  <a:lnTo>
                    <a:pt x="360398" y="0"/>
                  </a:lnTo>
                  <a:lnTo>
                    <a:pt x="360398" y="186492"/>
                  </a:lnTo>
                  <a:lnTo>
                    <a:pt x="0" y="186492"/>
                  </a:lnTo>
                  <a:close/>
                </a:path>
              </a:pathLst>
            </a:custGeom>
            <a:solidFill>
              <a:srgbClr val="000000">
                <a:alpha val="0"/>
              </a:srgbClr>
            </a:solidFill>
            <a:ln w="28575" cap="sq">
              <a:solidFill>
                <a:srgbClr val="EA6A47"/>
              </a:solidFill>
              <a:prstDash val="solid"/>
              <a:miter/>
            </a:ln>
          </p:spPr>
        </p:sp>
        <p:sp>
          <p:nvSpPr>
            <p:cNvPr name="TextBox 58" id="58"/>
            <p:cNvSpPr txBox="true"/>
            <p:nvPr/>
          </p:nvSpPr>
          <p:spPr>
            <a:xfrm>
              <a:off x="0" y="-38100"/>
              <a:ext cx="360398" cy="224592"/>
            </a:xfrm>
            <a:prstGeom prst="rect">
              <a:avLst/>
            </a:prstGeom>
          </p:spPr>
          <p:txBody>
            <a:bodyPr anchor="ctr" rtlCol="false" tIns="50800" lIns="50800" bIns="50800" rIns="50800"/>
            <a:lstStyle/>
            <a:p>
              <a:pPr algn="ctr">
                <a:lnSpc>
                  <a:spcPts val="2520"/>
                </a:lnSpc>
              </a:pPr>
            </a:p>
          </p:txBody>
        </p:sp>
      </p:grpSp>
      <p:grpSp>
        <p:nvGrpSpPr>
          <p:cNvPr name="Group 59" id="59"/>
          <p:cNvGrpSpPr/>
          <p:nvPr/>
        </p:nvGrpSpPr>
        <p:grpSpPr>
          <a:xfrm rot="0">
            <a:off x="10136575" y="4841453"/>
            <a:ext cx="1495058" cy="708085"/>
            <a:chOff x="0" y="0"/>
            <a:chExt cx="393760" cy="186492"/>
          </a:xfrm>
        </p:grpSpPr>
        <p:sp>
          <p:nvSpPr>
            <p:cNvPr name="Freeform 60" id="60"/>
            <p:cNvSpPr/>
            <p:nvPr/>
          </p:nvSpPr>
          <p:spPr>
            <a:xfrm flipH="false" flipV="false" rot="0">
              <a:off x="0" y="0"/>
              <a:ext cx="393760" cy="186492"/>
            </a:xfrm>
            <a:custGeom>
              <a:avLst/>
              <a:gdLst/>
              <a:ahLst/>
              <a:cxnLst/>
              <a:rect r="r" b="b" t="t" l="l"/>
              <a:pathLst>
                <a:path h="186492" w="393760">
                  <a:moveTo>
                    <a:pt x="0" y="0"/>
                  </a:moveTo>
                  <a:lnTo>
                    <a:pt x="393760" y="0"/>
                  </a:lnTo>
                  <a:lnTo>
                    <a:pt x="393760" y="186492"/>
                  </a:lnTo>
                  <a:lnTo>
                    <a:pt x="0" y="186492"/>
                  </a:lnTo>
                  <a:close/>
                </a:path>
              </a:pathLst>
            </a:custGeom>
            <a:solidFill>
              <a:srgbClr val="000000">
                <a:alpha val="0"/>
              </a:srgbClr>
            </a:solidFill>
            <a:ln w="28575" cap="sq">
              <a:solidFill>
                <a:srgbClr val="EA6A47"/>
              </a:solidFill>
              <a:prstDash val="solid"/>
              <a:miter/>
            </a:ln>
          </p:spPr>
        </p:sp>
        <p:sp>
          <p:nvSpPr>
            <p:cNvPr name="TextBox 61" id="61"/>
            <p:cNvSpPr txBox="true"/>
            <p:nvPr/>
          </p:nvSpPr>
          <p:spPr>
            <a:xfrm>
              <a:off x="0" y="-38100"/>
              <a:ext cx="393760" cy="224592"/>
            </a:xfrm>
            <a:prstGeom prst="rect">
              <a:avLst/>
            </a:prstGeom>
          </p:spPr>
          <p:txBody>
            <a:bodyPr anchor="ctr" rtlCol="false" tIns="50800" lIns="50800" bIns="50800" rIns="50800"/>
            <a:lstStyle/>
            <a:p>
              <a:pPr algn="ctr">
                <a:lnSpc>
                  <a:spcPts val="2520"/>
                </a:lnSpc>
              </a:pPr>
            </a:p>
          </p:txBody>
        </p:sp>
      </p:grpSp>
      <p:grpSp>
        <p:nvGrpSpPr>
          <p:cNvPr name="Group 62" id="62"/>
          <p:cNvGrpSpPr/>
          <p:nvPr/>
        </p:nvGrpSpPr>
        <p:grpSpPr>
          <a:xfrm rot="0">
            <a:off x="2721107" y="8960601"/>
            <a:ext cx="1510893" cy="708085"/>
            <a:chOff x="0" y="0"/>
            <a:chExt cx="397931" cy="186492"/>
          </a:xfrm>
        </p:grpSpPr>
        <p:sp>
          <p:nvSpPr>
            <p:cNvPr name="Freeform 63" id="63"/>
            <p:cNvSpPr/>
            <p:nvPr/>
          </p:nvSpPr>
          <p:spPr>
            <a:xfrm flipH="false" flipV="false" rot="0">
              <a:off x="0" y="0"/>
              <a:ext cx="397931" cy="186492"/>
            </a:xfrm>
            <a:custGeom>
              <a:avLst/>
              <a:gdLst/>
              <a:ahLst/>
              <a:cxnLst/>
              <a:rect r="r" b="b" t="t" l="l"/>
              <a:pathLst>
                <a:path h="186492" w="397931">
                  <a:moveTo>
                    <a:pt x="0" y="0"/>
                  </a:moveTo>
                  <a:lnTo>
                    <a:pt x="397931" y="0"/>
                  </a:lnTo>
                  <a:lnTo>
                    <a:pt x="397931" y="186492"/>
                  </a:lnTo>
                  <a:lnTo>
                    <a:pt x="0" y="186492"/>
                  </a:lnTo>
                  <a:close/>
                </a:path>
              </a:pathLst>
            </a:custGeom>
            <a:solidFill>
              <a:srgbClr val="000000">
                <a:alpha val="0"/>
              </a:srgbClr>
            </a:solidFill>
            <a:ln w="28575" cap="sq">
              <a:solidFill>
                <a:srgbClr val="EA6A47"/>
              </a:solidFill>
              <a:prstDash val="solid"/>
              <a:miter/>
            </a:ln>
          </p:spPr>
        </p:sp>
        <p:sp>
          <p:nvSpPr>
            <p:cNvPr name="TextBox 64" id="64"/>
            <p:cNvSpPr txBox="true"/>
            <p:nvPr/>
          </p:nvSpPr>
          <p:spPr>
            <a:xfrm>
              <a:off x="0" y="-38100"/>
              <a:ext cx="397931" cy="224592"/>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309029" y="2743021"/>
            <a:ext cx="11669942" cy="5717205"/>
          </a:xfrm>
          <a:custGeom>
            <a:avLst/>
            <a:gdLst/>
            <a:ahLst/>
            <a:cxnLst/>
            <a:rect r="r" b="b" t="t" l="l"/>
            <a:pathLst>
              <a:path h="5717205" w="11669942">
                <a:moveTo>
                  <a:pt x="0" y="0"/>
                </a:moveTo>
                <a:lnTo>
                  <a:pt x="11669942" y="0"/>
                </a:lnTo>
                <a:lnTo>
                  <a:pt x="11669942" y="5717205"/>
                </a:lnTo>
                <a:lnTo>
                  <a:pt x="0" y="5717205"/>
                </a:lnTo>
                <a:lnTo>
                  <a:pt x="0" y="0"/>
                </a:lnTo>
                <a:close/>
              </a:path>
            </a:pathLst>
          </a:custGeom>
          <a:blipFill>
            <a:blip r:embed="rId3"/>
            <a:stretch>
              <a:fillRect l="0" t="-8611" r="-53262" b="0"/>
            </a:stretch>
          </a:blipFill>
          <a:ln w="9525" cap="sq">
            <a:solidFill>
              <a:srgbClr val="000000"/>
            </a:solidFill>
            <a:prstDash val="solid"/>
            <a:miter/>
          </a:ln>
        </p:spPr>
      </p:sp>
      <p:grpSp>
        <p:nvGrpSpPr>
          <p:cNvPr name="Group 6" id="6"/>
          <p:cNvGrpSpPr/>
          <p:nvPr/>
        </p:nvGrpSpPr>
        <p:grpSpPr>
          <a:xfrm rot="0">
            <a:off x="10676177" y="7668043"/>
            <a:ext cx="1791316" cy="926935"/>
            <a:chOff x="0" y="0"/>
            <a:chExt cx="360398" cy="186492"/>
          </a:xfrm>
        </p:grpSpPr>
        <p:sp>
          <p:nvSpPr>
            <p:cNvPr name="Freeform 7" id="7"/>
            <p:cNvSpPr/>
            <p:nvPr/>
          </p:nvSpPr>
          <p:spPr>
            <a:xfrm flipH="false" flipV="false" rot="0">
              <a:off x="0" y="0"/>
              <a:ext cx="360398" cy="186492"/>
            </a:xfrm>
            <a:custGeom>
              <a:avLst/>
              <a:gdLst/>
              <a:ahLst/>
              <a:cxnLst/>
              <a:rect r="r" b="b" t="t" l="l"/>
              <a:pathLst>
                <a:path h="186492" w="360398">
                  <a:moveTo>
                    <a:pt x="0" y="0"/>
                  </a:moveTo>
                  <a:lnTo>
                    <a:pt x="360398" y="0"/>
                  </a:lnTo>
                  <a:lnTo>
                    <a:pt x="360398" y="186492"/>
                  </a:lnTo>
                  <a:lnTo>
                    <a:pt x="0" y="186492"/>
                  </a:lnTo>
                  <a:close/>
                </a:path>
              </a:pathLst>
            </a:custGeom>
            <a:solidFill>
              <a:srgbClr val="000000">
                <a:alpha val="0"/>
              </a:srgbClr>
            </a:solidFill>
            <a:ln w="28575" cap="sq">
              <a:solidFill>
                <a:srgbClr val="EA6A47"/>
              </a:solidFill>
              <a:prstDash val="solid"/>
              <a:miter/>
            </a:ln>
          </p:spPr>
        </p:sp>
        <p:sp>
          <p:nvSpPr>
            <p:cNvPr name="TextBox 8" id="8"/>
            <p:cNvSpPr txBox="true"/>
            <p:nvPr/>
          </p:nvSpPr>
          <p:spPr>
            <a:xfrm>
              <a:off x="0" y="-38100"/>
              <a:ext cx="360398" cy="224592"/>
            </a:xfrm>
            <a:prstGeom prst="rect">
              <a:avLst/>
            </a:prstGeom>
          </p:spPr>
          <p:txBody>
            <a:bodyPr anchor="ctr" rtlCol="false" tIns="50800" lIns="50800" bIns="50800" rIns="50800"/>
            <a:lstStyle/>
            <a:p>
              <a:pPr algn="ctr">
                <a:lnSpc>
                  <a:spcPts val="2520"/>
                </a:lnSpc>
              </a:pPr>
            </a:p>
          </p:txBody>
        </p:sp>
      </p:grpSp>
      <p:sp>
        <p:nvSpPr>
          <p:cNvPr name="TextBox 9" id="9"/>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26</a:t>
            </a:r>
          </a:p>
        </p:txBody>
      </p:sp>
      <p:sp>
        <p:nvSpPr>
          <p:cNvPr name="TextBox 10" id="10"/>
          <p:cNvSpPr txBox="true"/>
          <p:nvPr/>
        </p:nvSpPr>
        <p:spPr>
          <a:xfrm rot="0">
            <a:off x="1207060" y="9057569"/>
            <a:ext cx="15873880" cy="395481"/>
          </a:xfrm>
          <a:prstGeom prst="rect">
            <a:avLst/>
          </a:prstGeom>
        </p:spPr>
        <p:txBody>
          <a:bodyPr anchor="t" rtlCol="false" tIns="0" lIns="0" bIns="0" rIns="0">
            <a:spAutoFit/>
          </a:bodyPr>
          <a:lstStyle/>
          <a:p>
            <a:pPr algn="just" marL="436164" indent="-218082" lvl="1">
              <a:lnSpc>
                <a:spcPts val="3434"/>
              </a:lnSpc>
              <a:buFont typeface="Arial"/>
              <a:buChar char="•"/>
            </a:pPr>
            <a:r>
              <a:rPr lang="en-US" sz="2020">
                <a:solidFill>
                  <a:srgbClr val="101010"/>
                </a:solidFill>
                <a:latin typeface="Montserrat"/>
              </a:rPr>
              <a:t>Visual materials like </a:t>
            </a:r>
            <a:r>
              <a:rPr lang="en-US" sz="2020">
                <a:solidFill>
                  <a:srgbClr val="101010"/>
                </a:solidFill>
                <a:latin typeface="Montserrat Bold"/>
              </a:rPr>
              <a:t>animated instructional</a:t>
            </a:r>
            <a:r>
              <a:rPr lang="en-US" sz="2020">
                <a:solidFill>
                  <a:srgbClr val="101010"/>
                </a:solidFill>
                <a:latin typeface="Montserrat"/>
              </a:rPr>
              <a:t> and </a:t>
            </a:r>
            <a:r>
              <a:rPr lang="en-US" sz="2020">
                <a:solidFill>
                  <a:srgbClr val="101010"/>
                </a:solidFill>
                <a:latin typeface="Montserrat Bold"/>
              </a:rPr>
              <a:t>mind maps</a:t>
            </a:r>
            <a:r>
              <a:rPr lang="en-US" sz="2020">
                <a:solidFill>
                  <a:srgbClr val="101010"/>
                </a:solidFill>
                <a:latin typeface="Montserrat"/>
              </a:rPr>
              <a:t> are</a:t>
            </a:r>
            <a:r>
              <a:rPr lang="en-US" sz="2020">
                <a:solidFill>
                  <a:srgbClr val="101010"/>
                </a:solidFill>
                <a:latin typeface="Montserrat Bold Italics"/>
              </a:rPr>
              <a:t> less preferred</a:t>
            </a:r>
            <a:r>
              <a:rPr lang="en-US" sz="2020">
                <a:solidFill>
                  <a:srgbClr val="101010"/>
                </a:solidFill>
                <a:latin typeface="Montserrat"/>
              </a:rPr>
              <a:t> for visual learners.  </a:t>
            </a:r>
          </a:p>
        </p:txBody>
      </p:sp>
      <p:sp>
        <p:nvSpPr>
          <p:cNvPr name="TextBox 11" id="11"/>
          <p:cNvSpPr txBox="true"/>
          <p:nvPr/>
        </p:nvSpPr>
        <p:spPr>
          <a:xfrm rot="0">
            <a:off x="3309029" y="8610720"/>
            <a:ext cx="11669942"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21: Learning object preference by </a:t>
            </a:r>
            <a:r>
              <a:rPr lang="en-US" sz="1399">
                <a:solidFill>
                  <a:srgbClr val="101010"/>
                </a:solidFill>
                <a:latin typeface="Montserrat Bold"/>
              </a:rPr>
              <a:t>visual</a:t>
            </a:r>
            <a:r>
              <a:rPr lang="en-US" sz="1399">
                <a:solidFill>
                  <a:srgbClr val="101010"/>
                </a:solidFill>
                <a:latin typeface="Montserrat"/>
              </a:rPr>
              <a:t> learners</a:t>
            </a:r>
          </a:p>
        </p:txBody>
      </p:sp>
      <p:sp>
        <p:nvSpPr>
          <p:cNvPr name="TextBox 12" id="12"/>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4.6</a:t>
            </a:r>
          </a:p>
        </p:txBody>
      </p:sp>
      <p:sp>
        <p:nvSpPr>
          <p:cNvPr name="TextBox 13" id="13"/>
          <p:cNvSpPr txBox="true"/>
          <p:nvPr/>
        </p:nvSpPr>
        <p:spPr>
          <a:xfrm rot="0">
            <a:off x="1037322" y="2185925"/>
            <a:ext cx="1587388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g. Visual learners’ learning objects preferences</a:t>
            </a:r>
          </a:p>
        </p:txBody>
      </p:sp>
      <p:grpSp>
        <p:nvGrpSpPr>
          <p:cNvPr name="Group 14" id="14"/>
          <p:cNvGrpSpPr/>
          <p:nvPr/>
        </p:nvGrpSpPr>
        <p:grpSpPr>
          <a:xfrm rot="0">
            <a:off x="10420392" y="814162"/>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TextBox 55" id="55"/>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LODashboard/MostPreferredLearningObjectsBasedonaDominantVAKDashboard?:language=en-US&amp;:display_count=n&amp;:origin=viz_share_link"/>
              </a:rPr>
              <a:t>Learning Objects Preferences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27</a:t>
            </a:r>
          </a:p>
        </p:txBody>
      </p:sp>
      <p:sp>
        <p:nvSpPr>
          <p:cNvPr name="TextBox 6" id="6"/>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4.7</a:t>
            </a:r>
          </a:p>
        </p:txBody>
      </p:sp>
      <p:sp>
        <p:nvSpPr>
          <p:cNvPr name="Freeform 7" id="7"/>
          <p:cNvSpPr/>
          <p:nvPr/>
        </p:nvSpPr>
        <p:spPr>
          <a:xfrm flipH="false" flipV="false" rot="0">
            <a:off x="3003708" y="2667131"/>
            <a:ext cx="12280583" cy="5929025"/>
          </a:xfrm>
          <a:custGeom>
            <a:avLst/>
            <a:gdLst/>
            <a:ahLst/>
            <a:cxnLst/>
            <a:rect r="r" b="b" t="t" l="l"/>
            <a:pathLst>
              <a:path h="5929025" w="12280583">
                <a:moveTo>
                  <a:pt x="0" y="0"/>
                </a:moveTo>
                <a:lnTo>
                  <a:pt x="12280584" y="0"/>
                </a:lnTo>
                <a:lnTo>
                  <a:pt x="12280584" y="5929025"/>
                </a:lnTo>
                <a:lnTo>
                  <a:pt x="0" y="5929025"/>
                </a:lnTo>
                <a:lnTo>
                  <a:pt x="0" y="0"/>
                </a:lnTo>
                <a:close/>
              </a:path>
            </a:pathLst>
          </a:custGeom>
          <a:blipFill>
            <a:blip r:embed="rId3"/>
            <a:stretch>
              <a:fillRect l="0" t="-9405" r="-53501" b="0"/>
            </a:stretch>
          </a:blipFill>
          <a:ln w="9525" cap="sq">
            <a:solidFill>
              <a:srgbClr val="000000"/>
            </a:solidFill>
            <a:prstDash val="solid"/>
            <a:miter/>
          </a:ln>
        </p:spPr>
      </p:sp>
      <p:grpSp>
        <p:nvGrpSpPr>
          <p:cNvPr name="Group 8" id="8"/>
          <p:cNvGrpSpPr/>
          <p:nvPr/>
        </p:nvGrpSpPr>
        <p:grpSpPr>
          <a:xfrm rot="0">
            <a:off x="9088197" y="7772127"/>
            <a:ext cx="872270" cy="961278"/>
            <a:chOff x="0" y="0"/>
            <a:chExt cx="169224" cy="186492"/>
          </a:xfrm>
        </p:grpSpPr>
        <p:sp>
          <p:nvSpPr>
            <p:cNvPr name="Freeform 9" id="9"/>
            <p:cNvSpPr/>
            <p:nvPr/>
          </p:nvSpPr>
          <p:spPr>
            <a:xfrm flipH="false" flipV="false" rot="0">
              <a:off x="0" y="0"/>
              <a:ext cx="169224" cy="186492"/>
            </a:xfrm>
            <a:custGeom>
              <a:avLst/>
              <a:gdLst/>
              <a:ahLst/>
              <a:cxnLst/>
              <a:rect r="r" b="b" t="t" l="l"/>
              <a:pathLst>
                <a:path h="186492" w="169224">
                  <a:moveTo>
                    <a:pt x="0" y="0"/>
                  </a:moveTo>
                  <a:lnTo>
                    <a:pt x="169224" y="0"/>
                  </a:lnTo>
                  <a:lnTo>
                    <a:pt x="169224" y="186492"/>
                  </a:lnTo>
                  <a:lnTo>
                    <a:pt x="0" y="186492"/>
                  </a:lnTo>
                  <a:close/>
                </a:path>
              </a:pathLst>
            </a:custGeom>
            <a:solidFill>
              <a:srgbClr val="000000">
                <a:alpha val="0"/>
              </a:srgbClr>
            </a:solidFill>
            <a:ln w="28575" cap="sq">
              <a:solidFill>
                <a:srgbClr val="EA6A47"/>
              </a:solidFill>
              <a:prstDash val="solid"/>
              <a:miter/>
            </a:ln>
          </p:spPr>
        </p:sp>
        <p:sp>
          <p:nvSpPr>
            <p:cNvPr name="TextBox 10" id="10"/>
            <p:cNvSpPr txBox="true"/>
            <p:nvPr/>
          </p:nvSpPr>
          <p:spPr>
            <a:xfrm>
              <a:off x="0" y="-38100"/>
              <a:ext cx="169224" cy="224592"/>
            </a:xfrm>
            <a:prstGeom prst="rect">
              <a:avLst/>
            </a:prstGeom>
          </p:spPr>
          <p:txBody>
            <a:bodyPr anchor="ctr" rtlCol="false" tIns="50800" lIns="50800" bIns="50800" rIns="50800"/>
            <a:lstStyle/>
            <a:p>
              <a:pPr algn="ctr">
                <a:lnSpc>
                  <a:spcPts val="2520"/>
                </a:lnSpc>
              </a:pPr>
            </a:p>
          </p:txBody>
        </p:sp>
      </p:grpSp>
      <p:sp>
        <p:nvSpPr>
          <p:cNvPr name="TextBox 11" id="11"/>
          <p:cNvSpPr txBox="true"/>
          <p:nvPr/>
        </p:nvSpPr>
        <p:spPr>
          <a:xfrm rot="0">
            <a:off x="1587391" y="9163050"/>
            <a:ext cx="15873880" cy="395481"/>
          </a:xfrm>
          <a:prstGeom prst="rect">
            <a:avLst/>
          </a:prstGeom>
        </p:spPr>
        <p:txBody>
          <a:bodyPr anchor="t" rtlCol="false" tIns="0" lIns="0" bIns="0" rIns="0">
            <a:spAutoFit/>
          </a:bodyPr>
          <a:lstStyle/>
          <a:p>
            <a:pPr algn="just" marL="436164" indent="-218082" lvl="1">
              <a:lnSpc>
                <a:spcPts val="3434"/>
              </a:lnSpc>
              <a:buFont typeface="Arial"/>
              <a:buChar char="•"/>
            </a:pPr>
            <a:r>
              <a:rPr lang="en-US" sz="2020">
                <a:solidFill>
                  <a:srgbClr val="101010"/>
                </a:solidFill>
                <a:latin typeface="Montserrat"/>
              </a:rPr>
              <a:t>Auditory materials like </a:t>
            </a:r>
            <a:r>
              <a:rPr lang="en-US" sz="2020">
                <a:solidFill>
                  <a:srgbClr val="101010"/>
                </a:solidFill>
                <a:latin typeface="Montserrat Bold"/>
              </a:rPr>
              <a:t>audio-recorded</a:t>
            </a:r>
            <a:r>
              <a:rPr lang="en-US" sz="2020">
                <a:solidFill>
                  <a:srgbClr val="101010"/>
                </a:solidFill>
                <a:latin typeface="Montserrat"/>
              </a:rPr>
              <a:t> </a:t>
            </a:r>
            <a:r>
              <a:rPr lang="en-US" sz="2020">
                <a:solidFill>
                  <a:srgbClr val="101010"/>
                </a:solidFill>
                <a:latin typeface="Montserrat Bold"/>
              </a:rPr>
              <a:t>lectures</a:t>
            </a:r>
            <a:r>
              <a:rPr lang="en-US" sz="2020">
                <a:solidFill>
                  <a:srgbClr val="101010"/>
                </a:solidFill>
                <a:latin typeface="Montserrat"/>
              </a:rPr>
              <a:t> are </a:t>
            </a:r>
            <a:r>
              <a:rPr lang="en-US" sz="2020">
                <a:solidFill>
                  <a:srgbClr val="101010"/>
                </a:solidFill>
                <a:latin typeface="Montserrat Bold Italics"/>
              </a:rPr>
              <a:t>less preferred</a:t>
            </a:r>
            <a:r>
              <a:rPr lang="en-US" sz="2020">
                <a:solidFill>
                  <a:srgbClr val="101010"/>
                </a:solidFill>
                <a:latin typeface="Montserrat"/>
              </a:rPr>
              <a:t> for auditory learners.</a:t>
            </a:r>
          </a:p>
        </p:txBody>
      </p:sp>
      <p:sp>
        <p:nvSpPr>
          <p:cNvPr name="TextBox 12" id="12"/>
          <p:cNvSpPr txBox="true"/>
          <p:nvPr/>
        </p:nvSpPr>
        <p:spPr>
          <a:xfrm rot="0">
            <a:off x="3003708" y="8749147"/>
            <a:ext cx="12280583"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22: Learning object preference by </a:t>
            </a:r>
            <a:r>
              <a:rPr lang="en-US" sz="1399">
                <a:solidFill>
                  <a:srgbClr val="101010"/>
                </a:solidFill>
                <a:latin typeface="Montserrat Bold"/>
              </a:rPr>
              <a:t>auditory</a:t>
            </a:r>
            <a:r>
              <a:rPr lang="en-US" sz="1399">
                <a:solidFill>
                  <a:srgbClr val="101010"/>
                </a:solidFill>
                <a:latin typeface="Montserrat"/>
              </a:rPr>
              <a:t> learners</a:t>
            </a:r>
          </a:p>
        </p:txBody>
      </p:sp>
      <p:sp>
        <p:nvSpPr>
          <p:cNvPr name="TextBox 13" id="13"/>
          <p:cNvSpPr txBox="true"/>
          <p:nvPr/>
        </p:nvSpPr>
        <p:spPr>
          <a:xfrm rot="0">
            <a:off x="1037322" y="2185925"/>
            <a:ext cx="1587388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h. Auditory learners’ learning objects preferences</a:t>
            </a:r>
          </a:p>
        </p:txBody>
      </p:sp>
      <p:grpSp>
        <p:nvGrpSpPr>
          <p:cNvPr name="Group 14" id="14"/>
          <p:cNvGrpSpPr/>
          <p:nvPr/>
        </p:nvGrpSpPr>
        <p:grpSpPr>
          <a:xfrm rot="0">
            <a:off x="10420392" y="814162"/>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TextBox 55" id="55"/>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LODashboard/MostPreferredLearningObjectsBasedonaDominantVAKDashboard?:language=en-US&amp;:display_count=n&amp;:origin=viz_share_link"/>
              </a:rPr>
              <a:t>Learning Objects Preferences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28</a:t>
            </a:r>
          </a:p>
        </p:txBody>
      </p:sp>
      <p:sp>
        <p:nvSpPr>
          <p:cNvPr name="TextBox 6" id="6"/>
          <p:cNvSpPr txBox="true"/>
          <p:nvPr/>
        </p:nvSpPr>
        <p:spPr>
          <a:xfrm rot="0">
            <a:off x="1037322" y="952500"/>
            <a:ext cx="12906071"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4.8</a:t>
            </a:r>
          </a:p>
        </p:txBody>
      </p:sp>
      <p:sp>
        <p:nvSpPr>
          <p:cNvPr name="Freeform 7" id="7"/>
          <p:cNvSpPr/>
          <p:nvPr/>
        </p:nvSpPr>
        <p:spPr>
          <a:xfrm flipH="false" flipV="false" rot="0">
            <a:off x="3505940" y="2962406"/>
            <a:ext cx="11276119" cy="5420154"/>
          </a:xfrm>
          <a:custGeom>
            <a:avLst/>
            <a:gdLst/>
            <a:ahLst/>
            <a:cxnLst/>
            <a:rect r="r" b="b" t="t" l="l"/>
            <a:pathLst>
              <a:path h="5420154" w="11276119">
                <a:moveTo>
                  <a:pt x="0" y="0"/>
                </a:moveTo>
                <a:lnTo>
                  <a:pt x="11276120" y="0"/>
                </a:lnTo>
                <a:lnTo>
                  <a:pt x="11276120" y="5420155"/>
                </a:lnTo>
                <a:lnTo>
                  <a:pt x="0" y="5420155"/>
                </a:lnTo>
                <a:lnTo>
                  <a:pt x="0" y="0"/>
                </a:lnTo>
                <a:close/>
              </a:path>
            </a:pathLst>
          </a:custGeom>
          <a:blipFill>
            <a:blip r:embed="rId3"/>
            <a:stretch>
              <a:fillRect l="0" t="-9798" r="-71075" b="0"/>
            </a:stretch>
          </a:blipFill>
          <a:ln w="9525" cap="sq">
            <a:solidFill>
              <a:srgbClr val="000000"/>
            </a:solidFill>
            <a:prstDash val="solid"/>
            <a:miter/>
          </a:ln>
        </p:spPr>
      </p:sp>
      <p:grpSp>
        <p:nvGrpSpPr>
          <p:cNvPr name="Group 8" id="8"/>
          <p:cNvGrpSpPr/>
          <p:nvPr/>
        </p:nvGrpSpPr>
        <p:grpSpPr>
          <a:xfrm rot="0">
            <a:off x="11458912" y="7561294"/>
            <a:ext cx="839798" cy="965987"/>
            <a:chOff x="0" y="0"/>
            <a:chExt cx="162130" cy="186492"/>
          </a:xfrm>
        </p:grpSpPr>
        <p:sp>
          <p:nvSpPr>
            <p:cNvPr name="Freeform 9" id="9"/>
            <p:cNvSpPr/>
            <p:nvPr/>
          </p:nvSpPr>
          <p:spPr>
            <a:xfrm flipH="false" flipV="false" rot="0">
              <a:off x="0" y="0"/>
              <a:ext cx="162130" cy="186492"/>
            </a:xfrm>
            <a:custGeom>
              <a:avLst/>
              <a:gdLst/>
              <a:ahLst/>
              <a:cxnLst/>
              <a:rect r="r" b="b" t="t" l="l"/>
              <a:pathLst>
                <a:path h="186492" w="162130">
                  <a:moveTo>
                    <a:pt x="0" y="0"/>
                  </a:moveTo>
                  <a:lnTo>
                    <a:pt x="162130" y="0"/>
                  </a:lnTo>
                  <a:lnTo>
                    <a:pt x="162130" y="186492"/>
                  </a:lnTo>
                  <a:lnTo>
                    <a:pt x="0" y="186492"/>
                  </a:lnTo>
                  <a:close/>
                </a:path>
              </a:pathLst>
            </a:custGeom>
            <a:solidFill>
              <a:srgbClr val="000000">
                <a:alpha val="0"/>
              </a:srgbClr>
            </a:solidFill>
            <a:ln w="28575" cap="sq">
              <a:solidFill>
                <a:srgbClr val="EA6A47"/>
              </a:solidFill>
              <a:prstDash val="solid"/>
              <a:miter/>
            </a:ln>
          </p:spPr>
        </p:sp>
        <p:sp>
          <p:nvSpPr>
            <p:cNvPr name="TextBox 10" id="10"/>
            <p:cNvSpPr txBox="true"/>
            <p:nvPr/>
          </p:nvSpPr>
          <p:spPr>
            <a:xfrm>
              <a:off x="0" y="-38100"/>
              <a:ext cx="162130" cy="224592"/>
            </a:xfrm>
            <a:prstGeom prst="rect">
              <a:avLst/>
            </a:prstGeom>
          </p:spPr>
          <p:txBody>
            <a:bodyPr anchor="ctr" rtlCol="false" tIns="50800" lIns="50800" bIns="50800" rIns="50800"/>
            <a:lstStyle/>
            <a:p>
              <a:pPr algn="ctr">
                <a:lnSpc>
                  <a:spcPts val="2520"/>
                </a:lnSpc>
              </a:pPr>
            </a:p>
          </p:txBody>
        </p:sp>
      </p:grpSp>
      <p:sp>
        <p:nvSpPr>
          <p:cNvPr name="TextBox 11" id="11"/>
          <p:cNvSpPr txBox="true"/>
          <p:nvPr/>
        </p:nvSpPr>
        <p:spPr>
          <a:xfrm rot="0">
            <a:off x="1207060" y="9023720"/>
            <a:ext cx="15873880" cy="395481"/>
          </a:xfrm>
          <a:prstGeom prst="rect">
            <a:avLst/>
          </a:prstGeom>
        </p:spPr>
        <p:txBody>
          <a:bodyPr anchor="t" rtlCol="false" tIns="0" lIns="0" bIns="0" rIns="0">
            <a:spAutoFit/>
          </a:bodyPr>
          <a:lstStyle/>
          <a:p>
            <a:pPr algn="just" marL="436164" indent="-218082" lvl="1">
              <a:lnSpc>
                <a:spcPts val="3434"/>
              </a:lnSpc>
              <a:buFont typeface="Arial"/>
              <a:buChar char="•"/>
            </a:pPr>
            <a:r>
              <a:rPr lang="en-US" sz="2020">
                <a:solidFill>
                  <a:srgbClr val="101010"/>
                </a:solidFill>
                <a:latin typeface="Montserrat"/>
              </a:rPr>
              <a:t>Hands-on learning objects such as </a:t>
            </a:r>
            <a:r>
              <a:rPr lang="en-US" sz="2020">
                <a:solidFill>
                  <a:srgbClr val="101010"/>
                </a:solidFill>
                <a:latin typeface="Montserrat Bold"/>
              </a:rPr>
              <a:t>intelligent computer-aided</a:t>
            </a:r>
            <a:r>
              <a:rPr lang="en-US" sz="2020">
                <a:solidFill>
                  <a:srgbClr val="101010"/>
                </a:solidFill>
                <a:latin typeface="Montserrat"/>
              </a:rPr>
              <a:t> are </a:t>
            </a:r>
            <a:r>
              <a:rPr lang="en-US" sz="2020">
                <a:solidFill>
                  <a:srgbClr val="101010"/>
                </a:solidFill>
                <a:latin typeface="Montserrat Bold Italics"/>
              </a:rPr>
              <a:t>less preferred</a:t>
            </a:r>
            <a:r>
              <a:rPr lang="en-US" sz="2020">
                <a:solidFill>
                  <a:srgbClr val="101010"/>
                </a:solidFill>
                <a:latin typeface="Montserrat"/>
              </a:rPr>
              <a:t> for kinesthetic learners.</a:t>
            </a:r>
          </a:p>
        </p:txBody>
      </p:sp>
      <p:sp>
        <p:nvSpPr>
          <p:cNvPr name="TextBox 12" id="12"/>
          <p:cNvSpPr txBox="true"/>
          <p:nvPr/>
        </p:nvSpPr>
        <p:spPr>
          <a:xfrm rot="0">
            <a:off x="3505940" y="8543022"/>
            <a:ext cx="11276119"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23: Learning object preference by </a:t>
            </a:r>
            <a:r>
              <a:rPr lang="en-US" sz="1399">
                <a:solidFill>
                  <a:srgbClr val="101010"/>
                </a:solidFill>
                <a:latin typeface="Montserrat Bold"/>
              </a:rPr>
              <a:t>kinesthetic </a:t>
            </a:r>
            <a:r>
              <a:rPr lang="en-US" sz="1399">
                <a:solidFill>
                  <a:srgbClr val="101010"/>
                </a:solidFill>
                <a:latin typeface="Montserrat"/>
              </a:rPr>
              <a:t>learners</a:t>
            </a:r>
          </a:p>
        </p:txBody>
      </p:sp>
      <p:sp>
        <p:nvSpPr>
          <p:cNvPr name="TextBox 13" id="13"/>
          <p:cNvSpPr txBox="true"/>
          <p:nvPr/>
        </p:nvSpPr>
        <p:spPr>
          <a:xfrm rot="0">
            <a:off x="1037322" y="2185925"/>
            <a:ext cx="1587388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i. Kinesthetic learners’ learning objects preferences</a:t>
            </a:r>
          </a:p>
        </p:txBody>
      </p:sp>
      <p:grpSp>
        <p:nvGrpSpPr>
          <p:cNvPr name="Group 14" id="14"/>
          <p:cNvGrpSpPr/>
          <p:nvPr/>
        </p:nvGrpSpPr>
        <p:grpSpPr>
          <a:xfrm rot="0">
            <a:off x="10420392" y="814162"/>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TextBox 55" id="55"/>
          <p:cNvSpPr txBox="true"/>
          <p:nvPr/>
        </p:nvSpPr>
        <p:spPr>
          <a:xfrm rot="0">
            <a:off x="13208175" y="9664993"/>
            <a:ext cx="4051125" cy="238037"/>
          </a:xfrm>
          <a:prstGeom prst="rect">
            <a:avLst/>
          </a:prstGeom>
        </p:spPr>
        <p:txBody>
          <a:bodyPr anchor="t" rtlCol="false" tIns="0" lIns="0" bIns="0" rIns="0">
            <a:spAutoFit/>
          </a:bodyPr>
          <a:lstStyle/>
          <a:p>
            <a:pPr algn="r">
              <a:lnSpc>
                <a:spcPts val="2039"/>
              </a:lnSpc>
            </a:pPr>
            <a:r>
              <a:rPr lang="en-US" sz="1200">
                <a:solidFill>
                  <a:srgbClr val="101010"/>
                </a:solidFill>
                <a:latin typeface="Montserrat"/>
              </a:rPr>
              <a:t>Link to dashboard: </a:t>
            </a:r>
            <a:r>
              <a:rPr lang="en-US" sz="1200" u="sng">
                <a:solidFill>
                  <a:srgbClr val="101010"/>
                </a:solidFill>
                <a:latin typeface="Montserrat"/>
                <a:hlinkClick r:id="rId6" tooltip="https://public.tableau.com/views/LODashboard/MostPreferredLearningObjectsBasedonaDominantVAKDashboard?:language=en-US&amp;:display_count=n&amp;:origin=viz_share_link"/>
              </a:rPr>
              <a:t>Learning Objects Preferences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H="true" flipV="true">
            <a:off x="10400237" y="7171912"/>
            <a:ext cx="916085" cy="0"/>
          </a:xfrm>
          <a:prstGeom prst="line">
            <a:avLst/>
          </a:prstGeom>
          <a:ln cap="flat" w="19050">
            <a:solidFill>
              <a:srgbClr val="000000"/>
            </a:solidFill>
            <a:prstDash val="sysDash"/>
            <a:headEnd type="arrow" len="sm" w="med"/>
            <a:tailEnd type="none" len="sm" w="sm"/>
          </a:ln>
        </p:spPr>
      </p:sp>
      <p:sp>
        <p:nvSpPr>
          <p:cNvPr name="TextBox 6" id="6"/>
          <p:cNvSpPr txBox="true"/>
          <p:nvPr/>
        </p:nvSpPr>
        <p:spPr>
          <a:xfrm rot="0">
            <a:off x="11539668" y="8450470"/>
            <a:ext cx="6145787"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26: Before and after performing the ‘explode’</a:t>
            </a:r>
          </a:p>
        </p:txBody>
      </p:sp>
      <p:grpSp>
        <p:nvGrpSpPr>
          <p:cNvPr name="Group 7" id="7"/>
          <p:cNvGrpSpPr/>
          <p:nvPr/>
        </p:nvGrpSpPr>
        <p:grpSpPr>
          <a:xfrm rot="0">
            <a:off x="11539668" y="5620348"/>
            <a:ext cx="6145787" cy="2849172"/>
            <a:chOff x="0" y="0"/>
            <a:chExt cx="8194383" cy="3798895"/>
          </a:xfrm>
        </p:grpSpPr>
        <p:grpSp>
          <p:nvGrpSpPr>
            <p:cNvPr name="Group 8" id="8"/>
            <p:cNvGrpSpPr/>
            <p:nvPr/>
          </p:nvGrpSpPr>
          <p:grpSpPr>
            <a:xfrm rot="0">
              <a:off x="0" y="0"/>
              <a:ext cx="8101805" cy="3798895"/>
              <a:chOff x="0" y="0"/>
              <a:chExt cx="1492978" cy="700050"/>
            </a:xfrm>
          </p:grpSpPr>
          <p:sp>
            <p:nvSpPr>
              <p:cNvPr name="Freeform 9" id="9"/>
              <p:cNvSpPr/>
              <p:nvPr/>
            </p:nvSpPr>
            <p:spPr>
              <a:xfrm flipH="false" flipV="false" rot="0">
                <a:off x="0" y="0"/>
                <a:ext cx="1492978" cy="700050"/>
              </a:xfrm>
              <a:custGeom>
                <a:avLst/>
                <a:gdLst/>
                <a:ahLst/>
                <a:cxnLst/>
                <a:rect r="r" b="b" t="t" l="l"/>
                <a:pathLst>
                  <a:path h="700050" w="1492978">
                    <a:moveTo>
                      <a:pt x="0" y="0"/>
                    </a:moveTo>
                    <a:lnTo>
                      <a:pt x="1492978" y="0"/>
                    </a:lnTo>
                    <a:lnTo>
                      <a:pt x="1492978" y="700050"/>
                    </a:lnTo>
                    <a:lnTo>
                      <a:pt x="0" y="700050"/>
                    </a:ln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0" y="47625"/>
                <a:ext cx="1492978" cy="652425"/>
              </a:xfrm>
              <a:prstGeom prst="rect">
                <a:avLst/>
              </a:prstGeom>
            </p:spPr>
            <p:txBody>
              <a:bodyPr anchor="ctr" rtlCol="false" tIns="54454" lIns="54454" bIns="54454" rIns="54454"/>
              <a:lstStyle/>
              <a:p>
                <a:pPr algn="ctr">
                  <a:lnSpc>
                    <a:spcPts val="2232"/>
                  </a:lnSpc>
                </a:pPr>
              </a:p>
            </p:txBody>
          </p:sp>
        </p:grpSp>
        <p:sp>
          <p:nvSpPr>
            <p:cNvPr name="Freeform 11" id="11"/>
            <p:cNvSpPr/>
            <p:nvPr/>
          </p:nvSpPr>
          <p:spPr>
            <a:xfrm flipH="false" flipV="false" rot="0">
              <a:off x="1542198" y="221129"/>
              <a:ext cx="1640814" cy="3393502"/>
            </a:xfrm>
            <a:custGeom>
              <a:avLst/>
              <a:gdLst/>
              <a:ahLst/>
              <a:cxnLst/>
              <a:rect r="r" b="b" t="t" l="l"/>
              <a:pathLst>
                <a:path h="3393502" w="1640814">
                  <a:moveTo>
                    <a:pt x="0" y="0"/>
                  </a:moveTo>
                  <a:lnTo>
                    <a:pt x="1640814" y="0"/>
                  </a:lnTo>
                  <a:lnTo>
                    <a:pt x="1640814" y="3393502"/>
                  </a:lnTo>
                  <a:lnTo>
                    <a:pt x="0" y="3393502"/>
                  </a:lnTo>
                  <a:lnTo>
                    <a:pt x="0" y="0"/>
                  </a:lnTo>
                  <a:close/>
                </a:path>
              </a:pathLst>
            </a:custGeom>
            <a:blipFill>
              <a:blip r:embed="rId3"/>
              <a:stretch>
                <a:fillRect l="0" t="0" r="0" b="0"/>
              </a:stretch>
            </a:blipFill>
            <a:ln w="9525" cap="sq">
              <a:solidFill>
                <a:srgbClr val="000000"/>
              </a:solidFill>
              <a:prstDash val="solid"/>
              <a:miter/>
            </a:ln>
          </p:spPr>
        </p:sp>
        <p:sp>
          <p:nvSpPr>
            <p:cNvPr name="Freeform 12" id="12"/>
            <p:cNvSpPr/>
            <p:nvPr/>
          </p:nvSpPr>
          <p:spPr>
            <a:xfrm flipH="false" flipV="false" rot="0">
              <a:off x="4857321" y="285739"/>
              <a:ext cx="1066538" cy="3328892"/>
            </a:xfrm>
            <a:custGeom>
              <a:avLst/>
              <a:gdLst/>
              <a:ahLst/>
              <a:cxnLst/>
              <a:rect r="r" b="b" t="t" l="l"/>
              <a:pathLst>
                <a:path h="3328892" w="1066538">
                  <a:moveTo>
                    <a:pt x="0" y="0"/>
                  </a:moveTo>
                  <a:lnTo>
                    <a:pt x="1066538" y="0"/>
                  </a:lnTo>
                  <a:lnTo>
                    <a:pt x="1066538" y="3328892"/>
                  </a:lnTo>
                  <a:lnTo>
                    <a:pt x="0" y="3328892"/>
                  </a:lnTo>
                  <a:lnTo>
                    <a:pt x="0" y="0"/>
                  </a:lnTo>
                  <a:close/>
                </a:path>
              </a:pathLst>
            </a:custGeom>
            <a:blipFill>
              <a:blip r:embed="rId4"/>
              <a:stretch>
                <a:fillRect l="0" t="0" r="0" b="0"/>
              </a:stretch>
            </a:blipFill>
            <a:ln w="9525" cap="sq">
              <a:solidFill>
                <a:srgbClr val="000000"/>
              </a:solidFill>
              <a:prstDash val="solid"/>
              <a:miter/>
            </a:ln>
          </p:spPr>
        </p:sp>
        <p:sp>
          <p:nvSpPr>
            <p:cNvPr name="AutoShape 13" id="13"/>
            <p:cNvSpPr/>
            <p:nvPr/>
          </p:nvSpPr>
          <p:spPr>
            <a:xfrm>
              <a:off x="3562153" y="2092742"/>
              <a:ext cx="925740" cy="0"/>
            </a:xfrm>
            <a:prstGeom prst="line">
              <a:avLst/>
            </a:prstGeom>
            <a:ln cap="flat" w="25400">
              <a:solidFill>
                <a:srgbClr val="000000"/>
              </a:solidFill>
              <a:prstDash val="sysDash"/>
              <a:headEnd type="none" len="sm" w="sm"/>
              <a:tailEnd type="arrow" len="sm" w="med"/>
            </a:ln>
          </p:spPr>
        </p:sp>
        <p:sp>
          <p:nvSpPr>
            <p:cNvPr name="AutoShape 14" id="14"/>
            <p:cNvSpPr/>
            <p:nvPr/>
          </p:nvSpPr>
          <p:spPr>
            <a:xfrm>
              <a:off x="6114571" y="1870837"/>
              <a:ext cx="293329" cy="508061"/>
            </a:xfrm>
            <a:prstGeom prst="line">
              <a:avLst/>
            </a:prstGeom>
            <a:ln cap="flat" w="25400">
              <a:solidFill>
                <a:srgbClr val="000000"/>
              </a:solidFill>
              <a:prstDash val="sysDash"/>
              <a:headEnd type="none" len="sm" w="sm"/>
              <a:tailEnd type="arrow" len="sm" w="med"/>
            </a:ln>
          </p:spPr>
        </p:sp>
        <p:sp>
          <p:nvSpPr>
            <p:cNvPr name="AutoShape 15" id="15"/>
            <p:cNvSpPr/>
            <p:nvPr/>
          </p:nvSpPr>
          <p:spPr>
            <a:xfrm flipV="true">
              <a:off x="6160750" y="2736661"/>
              <a:ext cx="247150" cy="428076"/>
            </a:xfrm>
            <a:prstGeom prst="line">
              <a:avLst/>
            </a:prstGeom>
            <a:ln cap="flat" w="25400">
              <a:solidFill>
                <a:srgbClr val="000000"/>
              </a:solidFill>
              <a:prstDash val="sysDash"/>
              <a:headEnd type="none" len="sm" w="sm"/>
              <a:tailEnd type="arrow" len="sm" w="med"/>
            </a:ln>
          </p:spPr>
        </p:sp>
        <p:sp>
          <p:nvSpPr>
            <p:cNvPr name="TextBox 16" id="16"/>
            <p:cNvSpPr txBox="true"/>
            <p:nvPr/>
          </p:nvSpPr>
          <p:spPr>
            <a:xfrm rot="0">
              <a:off x="3357796" y="1436168"/>
              <a:ext cx="1319447" cy="514017"/>
            </a:xfrm>
            <a:prstGeom prst="rect">
              <a:avLst/>
            </a:prstGeom>
          </p:spPr>
          <p:txBody>
            <a:bodyPr anchor="t" rtlCol="false" tIns="0" lIns="0" bIns="0" rIns="0">
              <a:spAutoFit/>
            </a:bodyPr>
            <a:lstStyle/>
            <a:p>
              <a:pPr algn="ctr">
                <a:lnSpc>
                  <a:spcPts val="1605"/>
                </a:lnSpc>
              </a:pPr>
              <a:r>
                <a:rPr lang="en-US" sz="1146">
                  <a:solidFill>
                    <a:srgbClr val="101010"/>
                  </a:solidFill>
                  <a:latin typeface="Montserrat"/>
                </a:rPr>
                <a:t>After </a:t>
              </a:r>
            </a:p>
            <a:p>
              <a:pPr algn="ctr">
                <a:lnSpc>
                  <a:spcPts val="1605"/>
                </a:lnSpc>
              </a:pPr>
              <a:r>
                <a:rPr lang="en-US" sz="1146">
                  <a:solidFill>
                    <a:srgbClr val="101010"/>
                  </a:solidFill>
                  <a:latin typeface="Montserrat"/>
                </a:rPr>
                <a:t>exploding</a:t>
              </a:r>
            </a:p>
          </p:txBody>
        </p:sp>
        <p:sp>
          <p:nvSpPr>
            <p:cNvPr name="TextBox 17" id="17"/>
            <p:cNvSpPr txBox="true"/>
            <p:nvPr/>
          </p:nvSpPr>
          <p:spPr>
            <a:xfrm rot="0">
              <a:off x="6407900" y="2408829"/>
              <a:ext cx="1786483" cy="251875"/>
            </a:xfrm>
            <a:prstGeom prst="rect">
              <a:avLst/>
            </a:prstGeom>
          </p:spPr>
          <p:txBody>
            <a:bodyPr anchor="t" rtlCol="false" tIns="0" lIns="0" bIns="0" rIns="0">
              <a:spAutoFit/>
            </a:bodyPr>
            <a:lstStyle/>
            <a:p>
              <a:pPr>
                <a:lnSpc>
                  <a:spcPts val="1605"/>
                </a:lnSpc>
              </a:pPr>
              <a:r>
                <a:rPr lang="en-US" sz="1146">
                  <a:solidFill>
                    <a:srgbClr val="101010"/>
                  </a:solidFill>
                  <a:latin typeface="Montserrat"/>
                </a:rPr>
                <a:t>2 separate rows</a:t>
              </a:r>
            </a:p>
          </p:txBody>
        </p:sp>
        <p:sp>
          <p:nvSpPr>
            <p:cNvPr name="TextBox 18" id="18"/>
            <p:cNvSpPr txBox="true"/>
            <p:nvPr/>
          </p:nvSpPr>
          <p:spPr>
            <a:xfrm rot="0">
              <a:off x="130599" y="2423394"/>
              <a:ext cx="1226489" cy="251875"/>
            </a:xfrm>
            <a:prstGeom prst="rect">
              <a:avLst/>
            </a:prstGeom>
          </p:spPr>
          <p:txBody>
            <a:bodyPr anchor="t" rtlCol="false" tIns="0" lIns="0" bIns="0" rIns="0">
              <a:spAutoFit/>
            </a:bodyPr>
            <a:lstStyle/>
            <a:p>
              <a:pPr>
                <a:lnSpc>
                  <a:spcPts val="1605"/>
                </a:lnSpc>
              </a:pPr>
              <a:r>
                <a:rPr lang="en-US" sz="1146">
                  <a:solidFill>
                    <a:srgbClr val="101010"/>
                  </a:solidFill>
                  <a:latin typeface="Montserrat"/>
                </a:rPr>
                <a:t>1 single row</a:t>
              </a:r>
            </a:p>
          </p:txBody>
        </p:sp>
      </p:grpSp>
      <p:sp>
        <p:nvSpPr>
          <p:cNvPr name="AutoShape 19" id="19"/>
          <p:cNvSpPr/>
          <p:nvPr/>
        </p:nvSpPr>
        <p:spPr>
          <a:xfrm>
            <a:off x="3936631" y="3418228"/>
            <a:ext cx="1563540" cy="0"/>
          </a:xfrm>
          <a:prstGeom prst="line">
            <a:avLst/>
          </a:prstGeom>
          <a:ln cap="flat" w="19050">
            <a:solidFill>
              <a:srgbClr val="000000"/>
            </a:solidFill>
            <a:prstDash val="solid"/>
            <a:headEnd type="none" len="sm" w="sm"/>
            <a:tailEnd type="arrow" len="sm" w="med"/>
          </a:ln>
        </p:spPr>
      </p:sp>
      <p:grpSp>
        <p:nvGrpSpPr>
          <p:cNvPr name="Group 20" id="20"/>
          <p:cNvGrpSpPr/>
          <p:nvPr/>
        </p:nvGrpSpPr>
        <p:grpSpPr>
          <a:xfrm rot="0">
            <a:off x="900339" y="2192371"/>
            <a:ext cx="2730228" cy="2489815"/>
            <a:chOff x="0" y="0"/>
            <a:chExt cx="3640304" cy="3319753"/>
          </a:xfrm>
        </p:grpSpPr>
        <p:sp>
          <p:nvSpPr>
            <p:cNvPr name="Freeform 21" id="21"/>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5">
                <a:extLst>
                  <a:ext uri="{96DAC541-7B7A-43D3-8B79-37D633B846F1}">
                    <asvg:svgBlip xmlns:asvg="http://schemas.microsoft.com/office/drawing/2016/SVG/main" r:embed="rId6"/>
                  </a:ext>
                </a:extLst>
              </a:blip>
              <a:stretch>
                <a:fillRect l="-329" t="0" r="-329" b="0"/>
              </a:stretch>
            </a:blipFill>
          </p:spPr>
        </p:sp>
        <p:sp>
          <p:nvSpPr>
            <p:cNvPr name="TextBox 22" id="22"/>
            <p:cNvSpPr txBox="true"/>
            <p:nvPr/>
          </p:nvSpPr>
          <p:spPr>
            <a:xfrm rot="0">
              <a:off x="0" y="828327"/>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08.</a:t>
              </a:r>
            </a:p>
            <a:p>
              <a:pPr algn="ctr">
                <a:lnSpc>
                  <a:spcPts val="3169"/>
                </a:lnSpc>
              </a:pPr>
              <a:r>
                <a:rPr lang="en-US" sz="2264" spc="113">
                  <a:solidFill>
                    <a:srgbClr val="FFFFFF"/>
                  </a:solidFill>
                  <a:latin typeface="Montserrat Bold"/>
                </a:rPr>
                <a:t>Data </a:t>
              </a:r>
            </a:p>
            <a:p>
              <a:pPr algn="ctr">
                <a:lnSpc>
                  <a:spcPts val="3169"/>
                </a:lnSpc>
              </a:pPr>
              <a:r>
                <a:rPr lang="en-US" sz="2264" spc="113">
                  <a:solidFill>
                    <a:srgbClr val="FFFFFF"/>
                  </a:solidFill>
                  <a:latin typeface="Montserrat Bold"/>
                </a:rPr>
                <a:t>Exploding</a:t>
              </a:r>
            </a:p>
          </p:txBody>
        </p:sp>
      </p:grpSp>
      <p:sp>
        <p:nvSpPr>
          <p:cNvPr name="Freeform 23" id="23"/>
          <p:cNvSpPr/>
          <p:nvPr/>
        </p:nvSpPr>
        <p:spPr>
          <a:xfrm flipH="false" flipV="false" rot="0">
            <a:off x="1154350" y="5645935"/>
            <a:ext cx="9299118" cy="786246"/>
          </a:xfrm>
          <a:custGeom>
            <a:avLst/>
            <a:gdLst/>
            <a:ahLst/>
            <a:cxnLst/>
            <a:rect r="r" b="b" t="t" l="l"/>
            <a:pathLst>
              <a:path h="786246" w="9299118">
                <a:moveTo>
                  <a:pt x="0" y="0"/>
                </a:moveTo>
                <a:lnTo>
                  <a:pt x="9299118" y="0"/>
                </a:lnTo>
                <a:lnTo>
                  <a:pt x="9299118" y="786246"/>
                </a:lnTo>
                <a:lnTo>
                  <a:pt x="0" y="786246"/>
                </a:lnTo>
                <a:lnTo>
                  <a:pt x="0" y="0"/>
                </a:lnTo>
                <a:close/>
              </a:path>
            </a:pathLst>
          </a:custGeom>
          <a:blipFill>
            <a:blip r:embed="rId7"/>
            <a:stretch>
              <a:fillRect l="0" t="0" r="0" b="-110864"/>
            </a:stretch>
          </a:blipFill>
          <a:ln w="9525" cap="sq">
            <a:solidFill>
              <a:srgbClr val="000000"/>
            </a:solidFill>
            <a:prstDash val="solid"/>
            <a:miter/>
          </a:ln>
        </p:spPr>
      </p:sp>
      <p:sp>
        <p:nvSpPr>
          <p:cNvPr name="TextBox 24" id="24"/>
          <p:cNvSpPr txBox="true"/>
          <p:nvPr/>
        </p:nvSpPr>
        <p:spPr>
          <a:xfrm rot="0">
            <a:off x="10453468" y="6917356"/>
            <a:ext cx="862855" cy="198032"/>
          </a:xfrm>
          <a:prstGeom prst="rect">
            <a:avLst/>
          </a:prstGeom>
        </p:spPr>
        <p:txBody>
          <a:bodyPr anchor="t" rtlCol="false" tIns="0" lIns="0" bIns="0" rIns="0">
            <a:spAutoFit/>
          </a:bodyPr>
          <a:lstStyle/>
          <a:p>
            <a:pPr algn="ctr">
              <a:lnSpc>
                <a:spcPts val="1680"/>
              </a:lnSpc>
            </a:pPr>
            <a:r>
              <a:rPr lang="en-US" sz="1200">
                <a:solidFill>
                  <a:srgbClr val="101010"/>
                </a:solidFill>
                <a:latin typeface="Montserrat"/>
              </a:rPr>
              <a:t>Sample</a:t>
            </a:r>
          </a:p>
        </p:txBody>
      </p:sp>
      <p:sp>
        <p:nvSpPr>
          <p:cNvPr name="TextBox 25" id="25"/>
          <p:cNvSpPr txBox="true"/>
          <p:nvPr/>
        </p:nvSpPr>
        <p:spPr>
          <a:xfrm rot="0">
            <a:off x="1101119" y="6365506"/>
            <a:ext cx="909951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24: Code snippet of splitting the answers from the column with multiple options</a:t>
            </a:r>
          </a:p>
        </p:txBody>
      </p:sp>
      <p:sp>
        <p:nvSpPr>
          <p:cNvPr name="TextBox 26" id="2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29</a:t>
            </a:r>
          </a:p>
        </p:txBody>
      </p:sp>
      <p:sp>
        <p:nvSpPr>
          <p:cNvPr name="TextBox 27" id="27"/>
          <p:cNvSpPr txBox="true"/>
          <p:nvPr/>
        </p:nvSpPr>
        <p:spPr>
          <a:xfrm rot="0">
            <a:off x="1037322" y="952500"/>
            <a:ext cx="869664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5</a:t>
            </a:r>
          </a:p>
        </p:txBody>
      </p:sp>
      <p:sp>
        <p:nvSpPr>
          <p:cNvPr name="TextBox 28" id="28"/>
          <p:cNvSpPr txBox="true"/>
          <p:nvPr/>
        </p:nvSpPr>
        <p:spPr>
          <a:xfrm rot="0">
            <a:off x="5957371" y="3191913"/>
            <a:ext cx="5582297"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For multiple option questions</a:t>
            </a:r>
          </a:p>
        </p:txBody>
      </p:sp>
      <p:sp>
        <p:nvSpPr>
          <p:cNvPr name="TextBox 29" id="29"/>
          <p:cNvSpPr txBox="true"/>
          <p:nvPr/>
        </p:nvSpPr>
        <p:spPr>
          <a:xfrm rot="0">
            <a:off x="1092497" y="5048250"/>
            <a:ext cx="910813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Split options by comma.</a:t>
            </a:r>
          </a:p>
        </p:txBody>
      </p:sp>
      <p:sp>
        <p:nvSpPr>
          <p:cNvPr name="TextBox 30" id="30"/>
          <p:cNvSpPr txBox="true"/>
          <p:nvPr/>
        </p:nvSpPr>
        <p:spPr>
          <a:xfrm rot="0">
            <a:off x="1083874" y="7086187"/>
            <a:ext cx="910813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Perform ‘explode’.</a:t>
            </a:r>
          </a:p>
        </p:txBody>
      </p:sp>
      <p:sp>
        <p:nvSpPr>
          <p:cNvPr name="TextBox 31" id="31"/>
          <p:cNvSpPr txBox="true"/>
          <p:nvPr/>
        </p:nvSpPr>
        <p:spPr>
          <a:xfrm rot="0">
            <a:off x="1101119" y="8377018"/>
            <a:ext cx="909951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25: Code snippet of exploding the answers from the column with multiple options</a:t>
            </a:r>
          </a:p>
        </p:txBody>
      </p:sp>
      <p:sp>
        <p:nvSpPr>
          <p:cNvPr name="Freeform 32" id="32"/>
          <p:cNvSpPr/>
          <p:nvPr/>
        </p:nvSpPr>
        <p:spPr>
          <a:xfrm flipH="false" flipV="false" rot="0">
            <a:off x="1154350" y="7529293"/>
            <a:ext cx="9457910" cy="922000"/>
          </a:xfrm>
          <a:custGeom>
            <a:avLst/>
            <a:gdLst/>
            <a:ahLst/>
            <a:cxnLst/>
            <a:rect r="r" b="b" t="t" l="l"/>
            <a:pathLst>
              <a:path h="922000" w="9457910">
                <a:moveTo>
                  <a:pt x="0" y="0"/>
                </a:moveTo>
                <a:lnTo>
                  <a:pt x="9457909" y="0"/>
                </a:lnTo>
                <a:lnTo>
                  <a:pt x="9457909" y="922000"/>
                </a:lnTo>
                <a:lnTo>
                  <a:pt x="0" y="922000"/>
                </a:lnTo>
                <a:lnTo>
                  <a:pt x="0" y="0"/>
                </a:lnTo>
                <a:close/>
              </a:path>
            </a:pathLst>
          </a:custGeom>
          <a:blipFill>
            <a:blip r:embed="rId7"/>
            <a:stretch>
              <a:fillRect l="0" t="-129896" r="-25703" b="0"/>
            </a:stretch>
          </a:blipFill>
          <a:ln w="9525" cap="sq">
            <a:solidFill>
              <a:srgbClr val="000000"/>
            </a:solidFill>
            <a:prstDash val="solid"/>
            <a:miter/>
          </a:ln>
        </p:spPr>
      </p:sp>
      <p:grpSp>
        <p:nvGrpSpPr>
          <p:cNvPr name="Group 33" id="33"/>
          <p:cNvGrpSpPr/>
          <p:nvPr/>
        </p:nvGrpSpPr>
        <p:grpSpPr>
          <a:xfrm rot="0">
            <a:off x="9921328" y="814162"/>
            <a:ext cx="1315454" cy="967506"/>
            <a:chOff x="0" y="0"/>
            <a:chExt cx="1753938" cy="1290008"/>
          </a:xfrm>
        </p:grpSpPr>
        <p:grpSp>
          <p:nvGrpSpPr>
            <p:cNvPr name="Group 34" id="34"/>
            <p:cNvGrpSpPr/>
            <p:nvPr/>
          </p:nvGrpSpPr>
          <p:grpSpPr>
            <a:xfrm rot="0">
              <a:off x="3235" y="3235"/>
              <a:ext cx="1750037" cy="1283537"/>
              <a:chOff x="0" y="0"/>
              <a:chExt cx="1175320" cy="862020"/>
            </a:xfrm>
          </p:grpSpPr>
          <p:sp>
            <p:nvSpPr>
              <p:cNvPr name="Freeform 35" id="35"/>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36" id="36"/>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37" id="37"/>
            <p:cNvGrpSpPr/>
            <p:nvPr/>
          </p:nvGrpSpPr>
          <p:grpSpPr>
            <a:xfrm rot="0">
              <a:off x="345550" y="161449"/>
              <a:ext cx="393655" cy="180729"/>
              <a:chOff x="0" y="0"/>
              <a:chExt cx="1624330" cy="745740"/>
            </a:xfrm>
          </p:grpSpPr>
          <p:sp>
            <p:nvSpPr>
              <p:cNvPr name="Freeform 38" id="3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9" id="3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0" id="4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1" id="41"/>
            <p:cNvGrpSpPr/>
            <p:nvPr/>
          </p:nvGrpSpPr>
          <p:grpSpPr>
            <a:xfrm rot="0">
              <a:off x="962257" y="161449"/>
              <a:ext cx="393655" cy="180729"/>
              <a:chOff x="0" y="0"/>
              <a:chExt cx="1624330" cy="745740"/>
            </a:xfrm>
          </p:grpSpPr>
          <p:sp>
            <p:nvSpPr>
              <p:cNvPr name="Freeform 42" id="4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3" id="4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4" id="4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5" id="45"/>
            <p:cNvGrpSpPr/>
            <p:nvPr/>
          </p:nvGrpSpPr>
          <p:grpSpPr>
            <a:xfrm rot="0">
              <a:off x="1186046" y="471955"/>
              <a:ext cx="393655" cy="180729"/>
              <a:chOff x="0" y="0"/>
              <a:chExt cx="1624330" cy="745740"/>
            </a:xfrm>
          </p:grpSpPr>
          <p:sp>
            <p:nvSpPr>
              <p:cNvPr name="Freeform 46" id="4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7" id="4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8" id="4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49" id="49"/>
            <p:cNvGrpSpPr/>
            <p:nvPr/>
          </p:nvGrpSpPr>
          <p:grpSpPr>
            <a:xfrm rot="0">
              <a:off x="1183287" y="839960"/>
              <a:ext cx="393655" cy="180729"/>
              <a:chOff x="0" y="0"/>
              <a:chExt cx="1624330" cy="745740"/>
            </a:xfrm>
          </p:grpSpPr>
          <p:sp>
            <p:nvSpPr>
              <p:cNvPr name="Freeform 50" id="5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51" id="5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52" id="5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53" id="53"/>
            <p:cNvGrpSpPr/>
            <p:nvPr/>
          </p:nvGrpSpPr>
          <p:grpSpPr>
            <a:xfrm rot="0">
              <a:off x="619805" y="1009364"/>
              <a:ext cx="393655" cy="180729"/>
              <a:chOff x="0" y="0"/>
              <a:chExt cx="1624330" cy="745740"/>
            </a:xfrm>
          </p:grpSpPr>
          <p:sp>
            <p:nvSpPr>
              <p:cNvPr name="Freeform 54" id="5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55" id="5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56" id="5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57" id="57"/>
            <p:cNvGrpSpPr/>
            <p:nvPr/>
          </p:nvGrpSpPr>
          <p:grpSpPr>
            <a:xfrm rot="0">
              <a:off x="133316" y="760497"/>
              <a:ext cx="393655" cy="180729"/>
              <a:chOff x="0" y="0"/>
              <a:chExt cx="1624330" cy="745740"/>
            </a:xfrm>
          </p:grpSpPr>
          <p:sp>
            <p:nvSpPr>
              <p:cNvPr name="Freeform 58" id="5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59" id="5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60" id="6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61" id="61"/>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62" id="62"/>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63" id="63"/>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64" id="64"/>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65" id="65"/>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66" id="66"/>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67" id="67"/>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68" id="68"/>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69" id="69"/>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70" id="70"/>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71" id="71"/>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72" id="72"/>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73" id="73"/>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1147" y="3214452"/>
            <a:ext cx="3122638" cy="3122638"/>
          </a:xfrm>
          <a:custGeom>
            <a:avLst/>
            <a:gdLst/>
            <a:ahLst/>
            <a:cxnLst/>
            <a:rect r="r" b="b" t="t" l="l"/>
            <a:pathLst>
              <a:path h="3122638" w="3122638">
                <a:moveTo>
                  <a:pt x="0" y="0"/>
                </a:moveTo>
                <a:lnTo>
                  <a:pt x="3122637" y="0"/>
                </a:lnTo>
                <a:lnTo>
                  <a:pt x="3122637" y="3122638"/>
                </a:lnTo>
                <a:lnTo>
                  <a:pt x="0" y="3122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843195" y="4576692"/>
            <a:ext cx="2734835" cy="379108"/>
          </a:xfrm>
          <a:prstGeom prst="rect">
            <a:avLst/>
          </a:prstGeom>
        </p:spPr>
        <p:txBody>
          <a:bodyPr anchor="t" rtlCol="false" tIns="0" lIns="0" bIns="0" rIns="0">
            <a:spAutoFit/>
          </a:bodyPr>
          <a:lstStyle/>
          <a:p>
            <a:pPr algn="ctr">
              <a:lnSpc>
                <a:spcPts val="3114"/>
              </a:lnSpc>
            </a:pPr>
            <a:r>
              <a:rPr lang="en-US" sz="2395" spc="95">
                <a:solidFill>
                  <a:srgbClr val="FFFFFF"/>
                </a:solidFill>
                <a:latin typeface="Montserrat Bold"/>
              </a:rPr>
              <a:t>Personalisation</a:t>
            </a:r>
          </a:p>
        </p:txBody>
      </p:sp>
      <p:sp>
        <p:nvSpPr>
          <p:cNvPr name="Freeform 4" id="4"/>
          <p:cNvSpPr/>
          <p:nvPr/>
        </p:nvSpPr>
        <p:spPr>
          <a:xfrm flipH="false" flipV="false" rot="0">
            <a:off x="11107559" y="2937146"/>
            <a:ext cx="1121120" cy="1121072"/>
          </a:xfrm>
          <a:custGeom>
            <a:avLst/>
            <a:gdLst/>
            <a:ahLst/>
            <a:cxnLst/>
            <a:rect r="r" b="b" t="t" l="l"/>
            <a:pathLst>
              <a:path h="1121072" w="1121120">
                <a:moveTo>
                  <a:pt x="0" y="0"/>
                </a:moveTo>
                <a:lnTo>
                  <a:pt x="1121120" y="0"/>
                </a:lnTo>
                <a:lnTo>
                  <a:pt x="1121120" y="1121072"/>
                </a:lnTo>
                <a:lnTo>
                  <a:pt x="0" y="1121072"/>
                </a:lnTo>
                <a:lnTo>
                  <a:pt x="0" y="0"/>
                </a:lnTo>
                <a:close/>
              </a:path>
            </a:pathLst>
          </a:custGeom>
          <a:blipFill>
            <a:blip r:embed="rId5">
              <a:extLst>
                <a:ext uri="{96DAC541-7B7A-43D3-8B79-37D633B846F1}">
                  <asvg:svgBlip xmlns:asvg="http://schemas.microsoft.com/office/drawing/2016/SVG/main" r:embed="rId6"/>
                </a:ext>
              </a:extLst>
            </a:blip>
            <a:stretch>
              <a:fillRect l="0" t="-2" r="0" b="-2"/>
            </a:stretch>
          </a:blipFill>
        </p:spPr>
      </p:sp>
      <p:sp>
        <p:nvSpPr>
          <p:cNvPr name="TextBox 5" id="5"/>
          <p:cNvSpPr txBox="true"/>
          <p:nvPr/>
        </p:nvSpPr>
        <p:spPr>
          <a:xfrm rot="0">
            <a:off x="11127756" y="3353559"/>
            <a:ext cx="1077329" cy="240621"/>
          </a:xfrm>
          <a:prstGeom prst="rect">
            <a:avLst/>
          </a:prstGeom>
        </p:spPr>
        <p:txBody>
          <a:bodyPr anchor="t" rtlCol="false" tIns="0" lIns="0" bIns="0" rIns="0">
            <a:spAutoFit/>
          </a:bodyPr>
          <a:lstStyle/>
          <a:p>
            <a:pPr algn="ctr">
              <a:lnSpc>
                <a:spcPts val="1960"/>
              </a:lnSpc>
            </a:pPr>
            <a:r>
              <a:rPr lang="en-US" sz="1400" spc="70">
                <a:solidFill>
                  <a:srgbClr val="000000"/>
                </a:solidFill>
                <a:latin typeface="Montserrat Bold"/>
              </a:rPr>
              <a:t>Visual</a:t>
            </a:r>
          </a:p>
        </p:txBody>
      </p:sp>
      <p:sp>
        <p:nvSpPr>
          <p:cNvPr name="Freeform 6" id="6"/>
          <p:cNvSpPr/>
          <p:nvPr/>
        </p:nvSpPr>
        <p:spPr>
          <a:xfrm flipH="false" flipV="false" rot="0">
            <a:off x="11105860" y="4215235"/>
            <a:ext cx="1121120" cy="1121072"/>
          </a:xfrm>
          <a:custGeom>
            <a:avLst/>
            <a:gdLst/>
            <a:ahLst/>
            <a:cxnLst/>
            <a:rect r="r" b="b" t="t" l="l"/>
            <a:pathLst>
              <a:path h="1121072" w="1121120">
                <a:moveTo>
                  <a:pt x="0" y="0"/>
                </a:moveTo>
                <a:lnTo>
                  <a:pt x="1121120" y="0"/>
                </a:lnTo>
                <a:lnTo>
                  <a:pt x="1121120" y="1121072"/>
                </a:lnTo>
                <a:lnTo>
                  <a:pt x="0" y="1121072"/>
                </a:lnTo>
                <a:lnTo>
                  <a:pt x="0" y="0"/>
                </a:lnTo>
                <a:close/>
              </a:path>
            </a:pathLst>
          </a:custGeom>
          <a:blipFill>
            <a:blip r:embed="rId5">
              <a:extLst>
                <a:ext uri="{96DAC541-7B7A-43D3-8B79-37D633B846F1}">
                  <asvg:svgBlip xmlns:asvg="http://schemas.microsoft.com/office/drawing/2016/SVG/main" r:embed="rId6"/>
                </a:ext>
              </a:extLst>
            </a:blip>
            <a:stretch>
              <a:fillRect l="0" t="-2" r="0" b="-2"/>
            </a:stretch>
          </a:blipFill>
        </p:spPr>
      </p:sp>
      <p:sp>
        <p:nvSpPr>
          <p:cNvPr name="TextBox 7" id="7"/>
          <p:cNvSpPr txBox="true"/>
          <p:nvPr/>
        </p:nvSpPr>
        <p:spPr>
          <a:xfrm rot="0">
            <a:off x="11030259" y="4633479"/>
            <a:ext cx="1275720" cy="240621"/>
          </a:xfrm>
          <a:prstGeom prst="rect">
            <a:avLst/>
          </a:prstGeom>
        </p:spPr>
        <p:txBody>
          <a:bodyPr anchor="t" rtlCol="false" tIns="0" lIns="0" bIns="0" rIns="0">
            <a:spAutoFit/>
          </a:bodyPr>
          <a:lstStyle/>
          <a:p>
            <a:pPr algn="ctr">
              <a:lnSpc>
                <a:spcPts val="1960"/>
              </a:lnSpc>
            </a:pPr>
            <a:r>
              <a:rPr lang="en-US" sz="1400" spc="70">
                <a:solidFill>
                  <a:srgbClr val="000000"/>
                </a:solidFill>
                <a:latin typeface="Montserrat Bold"/>
              </a:rPr>
              <a:t>Auditory</a:t>
            </a:r>
          </a:p>
        </p:txBody>
      </p:sp>
      <p:sp>
        <p:nvSpPr>
          <p:cNvPr name="TextBox 8" id="8"/>
          <p:cNvSpPr txBox="true"/>
          <p:nvPr/>
        </p:nvSpPr>
        <p:spPr>
          <a:xfrm rot="0">
            <a:off x="4820455" y="4055891"/>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takes into account the</a:t>
            </a:r>
          </a:p>
        </p:txBody>
      </p:sp>
      <p:sp>
        <p:nvSpPr>
          <p:cNvPr name="AutoShape 9" id="9"/>
          <p:cNvSpPr/>
          <p:nvPr/>
        </p:nvSpPr>
        <p:spPr>
          <a:xfrm>
            <a:off x="5007353" y="4785296"/>
            <a:ext cx="1593050" cy="0"/>
          </a:xfrm>
          <a:prstGeom prst="line">
            <a:avLst/>
          </a:prstGeom>
          <a:ln cap="flat" w="19050">
            <a:solidFill>
              <a:srgbClr val="000000"/>
            </a:solidFill>
            <a:prstDash val="sysDash"/>
            <a:headEnd type="none" len="sm" w="sm"/>
            <a:tailEnd type="arrow" len="sm" w="med"/>
          </a:ln>
        </p:spPr>
      </p:sp>
      <p:sp>
        <p:nvSpPr>
          <p:cNvPr name="Freeform 10" id="10"/>
          <p:cNvSpPr/>
          <p:nvPr/>
        </p:nvSpPr>
        <p:spPr>
          <a:xfrm flipH="false" flipV="false" rot="0">
            <a:off x="6798961" y="3761299"/>
            <a:ext cx="2048083" cy="2047995"/>
          </a:xfrm>
          <a:custGeom>
            <a:avLst/>
            <a:gdLst/>
            <a:ahLst/>
            <a:cxnLst/>
            <a:rect r="r" b="b" t="t" l="l"/>
            <a:pathLst>
              <a:path h="2047995" w="2048083">
                <a:moveTo>
                  <a:pt x="0" y="0"/>
                </a:moveTo>
                <a:lnTo>
                  <a:pt x="2048083" y="0"/>
                </a:lnTo>
                <a:lnTo>
                  <a:pt x="2048083" y="2047995"/>
                </a:lnTo>
                <a:lnTo>
                  <a:pt x="0" y="2047995"/>
                </a:lnTo>
                <a:lnTo>
                  <a:pt x="0" y="0"/>
                </a:lnTo>
                <a:close/>
              </a:path>
            </a:pathLst>
          </a:custGeom>
          <a:blipFill>
            <a:blip r:embed="rId7">
              <a:extLst>
                <a:ext uri="{96DAC541-7B7A-43D3-8B79-37D633B846F1}">
                  <asvg:svgBlip xmlns:asvg="http://schemas.microsoft.com/office/drawing/2016/SVG/main" r:embed="rId8"/>
                </a:ext>
              </a:extLst>
            </a:blip>
            <a:stretch>
              <a:fillRect l="0" t="-2" r="0" b="-2"/>
            </a:stretch>
          </a:blipFill>
        </p:spPr>
      </p:sp>
      <p:sp>
        <p:nvSpPr>
          <p:cNvPr name="TextBox 11" id="11"/>
          <p:cNvSpPr txBox="true"/>
          <p:nvPr/>
        </p:nvSpPr>
        <p:spPr>
          <a:xfrm rot="0">
            <a:off x="7022819" y="4420259"/>
            <a:ext cx="1600368" cy="691974"/>
          </a:xfrm>
          <a:prstGeom prst="rect">
            <a:avLst/>
          </a:prstGeom>
        </p:spPr>
        <p:txBody>
          <a:bodyPr anchor="t" rtlCol="false" tIns="0" lIns="0" bIns="0" rIns="0">
            <a:spAutoFit/>
          </a:bodyPr>
          <a:lstStyle/>
          <a:p>
            <a:pPr algn="ctr">
              <a:lnSpc>
                <a:spcPts val="2800"/>
              </a:lnSpc>
            </a:pPr>
            <a:r>
              <a:rPr lang="en-US" sz="2000" spc="100">
                <a:solidFill>
                  <a:srgbClr val="FFFFFF"/>
                </a:solidFill>
                <a:latin typeface="Montserrat Bold"/>
              </a:rPr>
              <a:t>Learning Style</a:t>
            </a:r>
          </a:p>
        </p:txBody>
      </p:sp>
      <p:sp>
        <p:nvSpPr>
          <p:cNvPr name="Freeform 12" id="12"/>
          <p:cNvSpPr/>
          <p:nvPr/>
        </p:nvSpPr>
        <p:spPr>
          <a:xfrm flipH="false" flipV="false" rot="0">
            <a:off x="11104162" y="5493324"/>
            <a:ext cx="1121120" cy="1121072"/>
          </a:xfrm>
          <a:custGeom>
            <a:avLst/>
            <a:gdLst/>
            <a:ahLst/>
            <a:cxnLst/>
            <a:rect r="r" b="b" t="t" l="l"/>
            <a:pathLst>
              <a:path h="1121072" w="1121120">
                <a:moveTo>
                  <a:pt x="0" y="0"/>
                </a:moveTo>
                <a:lnTo>
                  <a:pt x="1121119" y="0"/>
                </a:lnTo>
                <a:lnTo>
                  <a:pt x="1121119" y="1121072"/>
                </a:lnTo>
                <a:lnTo>
                  <a:pt x="0" y="1121072"/>
                </a:lnTo>
                <a:lnTo>
                  <a:pt x="0" y="0"/>
                </a:lnTo>
                <a:close/>
              </a:path>
            </a:pathLst>
          </a:custGeom>
          <a:blipFill>
            <a:blip r:embed="rId5">
              <a:extLst>
                <a:ext uri="{96DAC541-7B7A-43D3-8B79-37D633B846F1}">
                  <asvg:svgBlip xmlns:asvg="http://schemas.microsoft.com/office/drawing/2016/SVG/main" r:embed="rId6"/>
                </a:ext>
              </a:extLst>
            </a:blip>
            <a:stretch>
              <a:fillRect l="0" t="-2" r="0" b="-2"/>
            </a:stretch>
          </a:blipFill>
        </p:spPr>
      </p:sp>
      <p:sp>
        <p:nvSpPr>
          <p:cNvPr name="TextBox 13" id="13"/>
          <p:cNvSpPr txBox="true"/>
          <p:nvPr/>
        </p:nvSpPr>
        <p:spPr>
          <a:xfrm rot="0">
            <a:off x="11030259" y="5956104"/>
            <a:ext cx="1275720" cy="224089"/>
          </a:xfrm>
          <a:prstGeom prst="rect">
            <a:avLst/>
          </a:prstGeom>
        </p:spPr>
        <p:txBody>
          <a:bodyPr anchor="t" rtlCol="false" tIns="0" lIns="0" bIns="0" rIns="0">
            <a:spAutoFit/>
          </a:bodyPr>
          <a:lstStyle/>
          <a:p>
            <a:pPr algn="ctr">
              <a:lnSpc>
                <a:spcPts val="1820"/>
              </a:lnSpc>
            </a:pPr>
            <a:r>
              <a:rPr lang="en-US" sz="1300" spc="65">
                <a:solidFill>
                  <a:srgbClr val="000000"/>
                </a:solidFill>
                <a:latin typeface="Montserrat Bold"/>
              </a:rPr>
              <a:t>Kinesthetic</a:t>
            </a:r>
          </a:p>
        </p:txBody>
      </p:sp>
      <p:sp>
        <p:nvSpPr>
          <p:cNvPr name="AutoShape 14" id="14"/>
          <p:cNvSpPr/>
          <p:nvPr/>
        </p:nvSpPr>
        <p:spPr>
          <a:xfrm>
            <a:off x="8981245" y="4785296"/>
            <a:ext cx="1593050" cy="0"/>
          </a:xfrm>
          <a:prstGeom prst="line">
            <a:avLst/>
          </a:prstGeom>
          <a:ln cap="flat" w="19050">
            <a:solidFill>
              <a:srgbClr val="000000"/>
            </a:solidFill>
            <a:prstDash val="sysDash"/>
            <a:headEnd type="none" len="sm" w="sm"/>
            <a:tailEnd type="none" len="sm" w="sm"/>
          </a:ln>
        </p:spPr>
      </p:sp>
      <p:sp>
        <p:nvSpPr>
          <p:cNvPr name="AutoShape 15" id="15"/>
          <p:cNvSpPr/>
          <p:nvPr/>
        </p:nvSpPr>
        <p:spPr>
          <a:xfrm flipV="true">
            <a:off x="10583819" y="3488157"/>
            <a:ext cx="0" cy="2594278"/>
          </a:xfrm>
          <a:prstGeom prst="line">
            <a:avLst/>
          </a:prstGeom>
          <a:ln cap="flat" w="19050">
            <a:solidFill>
              <a:srgbClr val="000000"/>
            </a:solidFill>
            <a:prstDash val="sysDash"/>
            <a:headEnd type="none" len="sm" w="sm"/>
            <a:tailEnd type="none" len="sm" w="sm"/>
          </a:ln>
        </p:spPr>
      </p:sp>
      <p:sp>
        <p:nvSpPr>
          <p:cNvPr name="AutoShape 16" id="16"/>
          <p:cNvSpPr/>
          <p:nvPr/>
        </p:nvSpPr>
        <p:spPr>
          <a:xfrm>
            <a:off x="10583819" y="3488157"/>
            <a:ext cx="465091" cy="0"/>
          </a:xfrm>
          <a:prstGeom prst="line">
            <a:avLst/>
          </a:prstGeom>
          <a:ln cap="flat" w="19050">
            <a:solidFill>
              <a:srgbClr val="000000"/>
            </a:solidFill>
            <a:prstDash val="sysDash"/>
            <a:headEnd type="none" len="sm" w="sm"/>
            <a:tailEnd type="arrow" len="sm" w="med"/>
          </a:ln>
        </p:spPr>
      </p:sp>
      <p:sp>
        <p:nvSpPr>
          <p:cNvPr name="AutoShape 17" id="17"/>
          <p:cNvSpPr/>
          <p:nvPr/>
        </p:nvSpPr>
        <p:spPr>
          <a:xfrm>
            <a:off x="10583819" y="4785296"/>
            <a:ext cx="465091" cy="0"/>
          </a:xfrm>
          <a:prstGeom prst="line">
            <a:avLst/>
          </a:prstGeom>
          <a:ln cap="flat" w="19050">
            <a:solidFill>
              <a:srgbClr val="000000"/>
            </a:solidFill>
            <a:prstDash val="sysDash"/>
            <a:headEnd type="none" len="sm" w="sm"/>
            <a:tailEnd type="arrow" len="sm" w="med"/>
          </a:ln>
        </p:spPr>
      </p:sp>
      <p:sp>
        <p:nvSpPr>
          <p:cNvPr name="AutoShape 18" id="18"/>
          <p:cNvSpPr/>
          <p:nvPr/>
        </p:nvSpPr>
        <p:spPr>
          <a:xfrm>
            <a:off x="10583819" y="6072910"/>
            <a:ext cx="465091" cy="0"/>
          </a:xfrm>
          <a:prstGeom prst="line">
            <a:avLst/>
          </a:prstGeom>
          <a:ln cap="flat" w="19050">
            <a:solidFill>
              <a:srgbClr val="000000"/>
            </a:solidFill>
            <a:prstDash val="sysDash"/>
            <a:headEnd type="none" len="sm" w="sm"/>
            <a:tailEnd type="arrow" len="sm" w="med"/>
          </a:ln>
        </p:spPr>
      </p:sp>
      <p:sp>
        <p:nvSpPr>
          <p:cNvPr name="TextBox 19" id="19"/>
          <p:cNvSpPr txBox="true"/>
          <p:nvPr/>
        </p:nvSpPr>
        <p:spPr>
          <a:xfrm rot="0">
            <a:off x="8956655" y="4323650"/>
            <a:ext cx="1508029"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comprises</a:t>
            </a:r>
          </a:p>
        </p:txBody>
      </p:sp>
      <p:sp>
        <p:nvSpPr>
          <p:cNvPr name="Freeform 20" id="20"/>
          <p:cNvSpPr/>
          <p:nvPr/>
        </p:nvSpPr>
        <p:spPr>
          <a:xfrm flipH="false" flipV="false" rot="0">
            <a:off x="14608771" y="3654069"/>
            <a:ext cx="2048083" cy="2047995"/>
          </a:xfrm>
          <a:custGeom>
            <a:avLst/>
            <a:gdLst/>
            <a:ahLst/>
            <a:cxnLst/>
            <a:rect r="r" b="b" t="t" l="l"/>
            <a:pathLst>
              <a:path h="2047995" w="2048083">
                <a:moveTo>
                  <a:pt x="0" y="0"/>
                </a:moveTo>
                <a:lnTo>
                  <a:pt x="2048082" y="0"/>
                </a:lnTo>
                <a:lnTo>
                  <a:pt x="2048082" y="2047995"/>
                </a:lnTo>
                <a:lnTo>
                  <a:pt x="0" y="2047995"/>
                </a:lnTo>
                <a:lnTo>
                  <a:pt x="0" y="0"/>
                </a:lnTo>
                <a:close/>
              </a:path>
            </a:pathLst>
          </a:custGeom>
          <a:blipFill>
            <a:blip r:embed="rId7">
              <a:extLst>
                <a:ext uri="{96DAC541-7B7A-43D3-8B79-37D633B846F1}">
                  <asvg:svgBlip xmlns:asvg="http://schemas.microsoft.com/office/drawing/2016/SVG/main" r:embed="rId8"/>
                </a:ext>
              </a:extLst>
            </a:blip>
            <a:stretch>
              <a:fillRect l="0" t="-2" r="0" b="-2"/>
            </a:stretch>
          </a:blipFill>
        </p:spPr>
      </p:sp>
      <p:sp>
        <p:nvSpPr>
          <p:cNvPr name="TextBox 21" id="21"/>
          <p:cNvSpPr txBox="true"/>
          <p:nvPr/>
        </p:nvSpPr>
        <p:spPr>
          <a:xfrm rot="0">
            <a:off x="14832628" y="4313029"/>
            <a:ext cx="1600368" cy="691974"/>
          </a:xfrm>
          <a:prstGeom prst="rect">
            <a:avLst/>
          </a:prstGeom>
        </p:spPr>
        <p:txBody>
          <a:bodyPr anchor="t" rtlCol="false" tIns="0" lIns="0" bIns="0" rIns="0">
            <a:spAutoFit/>
          </a:bodyPr>
          <a:lstStyle/>
          <a:p>
            <a:pPr algn="ctr">
              <a:lnSpc>
                <a:spcPts val="2800"/>
              </a:lnSpc>
            </a:pPr>
            <a:r>
              <a:rPr lang="en-US" sz="2000" spc="100">
                <a:solidFill>
                  <a:srgbClr val="FFFFFF"/>
                </a:solidFill>
                <a:latin typeface="Montserrat Bold"/>
              </a:rPr>
              <a:t>Learning Objects</a:t>
            </a:r>
          </a:p>
        </p:txBody>
      </p:sp>
      <p:sp>
        <p:nvSpPr>
          <p:cNvPr name="AutoShape 22" id="22"/>
          <p:cNvSpPr/>
          <p:nvPr/>
        </p:nvSpPr>
        <p:spPr>
          <a:xfrm flipH="true">
            <a:off x="12758546" y="4785296"/>
            <a:ext cx="1593050" cy="0"/>
          </a:xfrm>
          <a:prstGeom prst="line">
            <a:avLst/>
          </a:prstGeom>
          <a:ln cap="flat" w="19050">
            <a:solidFill>
              <a:srgbClr val="000000"/>
            </a:solidFill>
            <a:prstDash val="sysDash"/>
            <a:headEnd type="arrow" len="sm" w="med"/>
            <a:tailEnd type="none" len="sm" w="sm"/>
          </a:ln>
        </p:spPr>
      </p:sp>
      <p:sp>
        <p:nvSpPr>
          <p:cNvPr name="AutoShape 23" id="23"/>
          <p:cNvSpPr/>
          <p:nvPr/>
        </p:nvSpPr>
        <p:spPr>
          <a:xfrm flipH="true">
            <a:off x="12749021" y="3488157"/>
            <a:ext cx="0" cy="2594278"/>
          </a:xfrm>
          <a:prstGeom prst="line">
            <a:avLst/>
          </a:prstGeom>
          <a:ln cap="flat" w="19050">
            <a:solidFill>
              <a:srgbClr val="000000"/>
            </a:solidFill>
            <a:prstDash val="sysDash"/>
            <a:headEnd type="none" len="sm" w="sm"/>
            <a:tailEnd type="none" len="sm" w="sm"/>
          </a:ln>
        </p:spPr>
      </p:sp>
      <p:sp>
        <p:nvSpPr>
          <p:cNvPr name="AutoShape 24" id="24"/>
          <p:cNvSpPr/>
          <p:nvPr/>
        </p:nvSpPr>
        <p:spPr>
          <a:xfrm flipH="true">
            <a:off x="12283930" y="6082435"/>
            <a:ext cx="465091" cy="0"/>
          </a:xfrm>
          <a:prstGeom prst="line">
            <a:avLst/>
          </a:prstGeom>
          <a:ln cap="flat" w="19050">
            <a:solidFill>
              <a:srgbClr val="000000"/>
            </a:solidFill>
            <a:prstDash val="sysDash"/>
            <a:headEnd type="none" len="sm" w="sm"/>
            <a:tailEnd type="none" len="sm" w="sm"/>
          </a:ln>
        </p:spPr>
      </p:sp>
      <p:sp>
        <p:nvSpPr>
          <p:cNvPr name="AutoShape 25" id="25"/>
          <p:cNvSpPr/>
          <p:nvPr/>
        </p:nvSpPr>
        <p:spPr>
          <a:xfrm flipH="true">
            <a:off x="12283930" y="4785296"/>
            <a:ext cx="465091" cy="0"/>
          </a:xfrm>
          <a:prstGeom prst="line">
            <a:avLst/>
          </a:prstGeom>
          <a:ln cap="flat" w="19050">
            <a:solidFill>
              <a:srgbClr val="000000"/>
            </a:solidFill>
            <a:prstDash val="sysDash"/>
            <a:headEnd type="none" len="sm" w="sm"/>
            <a:tailEnd type="none" len="sm" w="sm"/>
          </a:ln>
        </p:spPr>
      </p:sp>
      <p:sp>
        <p:nvSpPr>
          <p:cNvPr name="AutoShape 26" id="26"/>
          <p:cNvSpPr/>
          <p:nvPr/>
        </p:nvSpPr>
        <p:spPr>
          <a:xfrm flipH="true">
            <a:off x="12283930" y="3497682"/>
            <a:ext cx="465091" cy="0"/>
          </a:xfrm>
          <a:prstGeom prst="line">
            <a:avLst/>
          </a:prstGeom>
          <a:ln cap="flat" w="19050">
            <a:solidFill>
              <a:srgbClr val="000000"/>
            </a:solidFill>
            <a:prstDash val="sysDash"/>
            <a:headEnd type="none" len="sm" w="sm"/>
            <a:tailEnd type="none" len="sm" w="sm"/>
          </a:ln>
        </p:spPr>
      </p:sp>
      <p:sp>
        <p:nvSpPr>
          <p:cNvPr name="TextBox 27" id="27"/>
          <p:cNvSpPr txBox="true"/>
          <p:nvPr/>
        </p:nvSpPr>
        <p:spPr>
          <a:xfrm rot="0">
            <a:off x="12901421" y="4031612"/>
            <a:ext cx="1508029"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each has a preferred</a:t>
            </a:r>
          </a:p>
        </p:txBody>
      </p:sp>
      <p:sp>
        <p:nvSpPr>
          <p:cNvPr name="AutoShape 28" id="28"/>
          <p:cNvSpPr/>
          <p:nvPr/>
        </p:nvSpPr>
        <p:spPr>
          <a:xfrm flipH="true">
            <a:off x="15619874" y="5871999"/>
            <a:ext cx="0" cy="1051727"/>
          </a:xfrm>
          <a:prstGeom prst="line">
            <a:avLst/>
          </a:prstGeom>
          <a:ln cap="flat" w="19050">
            <a:solidFill>
              <a:srgbClr val="000000"/>
            </a:solidFill>
            <a:prstDash val="sysDash"/>
            <a:headEnd type="none" len="sm" w="sm"/>
            <a:tailEnd type="none" len="sm" w="sm"/>
          </a:ln>
        </p:spPr>
      </p:sp>
      <p:sp>
        <p:nvSpPr>
          <p:cNvPr name="AutoShape 29" id="29"/>
          <p:cNvSpPr/>
          <p:nvPr/>
        </p:nvSpPr>
        <p:spPr>
          <a:xfrm flipH="true">
            <a:off x="1265648" y="6933251"/>
            <a:ext cx="15022619" cy="0"/>
          </a:xfrm>
          <a:prstGeom prst="line">
            <a:avLst/>
          </a:prstGeom>
          <a:ln cap="flat" w="19050">
            <a:solidFill>
              <a:srgbClr val="000000"/>
            </a:solidFill>
            <a:prstDash val="sysDash"/>
            <a:headEnd type="none" len="sm" w="sm"/>
            <a:tailEnd type="none" len="sm" w="sm"/>
          </a:ln>
        </p:spPr>
      </p:sp>
      <p:sp>
        <p:nvSpPr>
          <p:cNvPr name="AutoShape 30" id="30"/>
          <p:cNvSpPr/>
          <p:nvPr/>
        </p:nvSpPr>
        <p:spPr>
          <a:xfrm>
            <a:off x="4709750" y="6923726"/>
            <a:ext cx="0" cy="465091"/>
          </a:xfrm>
          <a:prstGeom prst="line">
            <a:avLst/>
          </a:prstGeom>
          <a:ln cap="flat" w="19050">
            <a:solidFill>
              <a:srgbClr val="000000"/>
            </a:solidFill>
            <a:prstDash val="sysDash"/>
            <a:headEnd type="none" len="sm" w="sm"/>
            <a:tailEnd type="arrow" len="sm" w="med"/>
          </a:ln>
        </p:spPr>
      </p:sp>
      <p:sp>
        <p:nvSpPr>
          <p:cNvPr name="TextBox 31" id="31"/>
          <p:cNvSpPr txBox="true"/>
          <p:nvPr/>
        </p:nvSpPr>
        <p:spPr>
          <a:xfrm rot="0">
            <a:off x="3726327" y="7445967"/>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Educational Game</a:t>
            </a:r>
          </a:p>
        </p:txBody>
      </p:sp>
      <p:sp>
        <p:nvSpPr>
          <p:cNvPr name="AutoShape 32" id="32"/>
          <p:cNvSpPr/>
          <p:nvPr/>
        </p:nvSpPr>
        <p:spPr>
          <a:xfrm flipH="true">
            <a:off x="6062020" y="6923726"/>
            <a:ext cx="0" cy="1209455"/>
          </a:xfrm>
          <a:prstGeom prst="line">
            <a:avLst/>
          </a:prstGeom>
          <a:ln cap="flat" w="19050">
            <a:solidFill>
              <a:srgbClr val="000000"/>
            </a:solidFill>
            <a:prstDash val="sysDash"/>
            <a:headEnd type="none" len="sm" w="sm"/>
            <a:tailEnd type="arrow" len="sm" w="med"/>
          </a:ln>
        </p:spPr>
      </p:sp>
      <p:sp>
        <p:nvSpPr>
          <p:cNvPr name="TextBox 33" id="33"/>
          <p:cNvSpPr txBox="true"/>
          <p:nvPr/>
        </p:nvSpPr>
        <p:spPr>
          <a:xfrm rot="0">
            <a:off x="4956057" y="8249690"/>
            <a:ext cx="2211925" cy="1251971"/>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Intelligent Computer-Aided Instruction Systems</a:t>
            </a:r>
          </a:p>
        </p:txBody>
      </p:sp>
      <p:sp>
        <p:nvSpPr>
          <p:cNvPr name="AutoShape 34" id="34"/>
          <p:cNvSpPr/>
          <p:nvPr/>
        </p:nvSpPr>
        <p:spPr>
          <a:xfrm>
            <a:off x="7268106" y="6933251"/>
            <a:ext cx="0" cy="465091"/>
          </a:xfrm>
          <a:prstGeom prst="line">
            <a:avLst/>
          </a:prstGeom>
          <a:ln cap="flat" w="19050">
            <a:solidFill>
              <a:srgbClr val="000000"/>
            </a:solidFill>
            <a:prstDash val="sysDash"/>
            <a:headEnd type="none" len="sm" w="sm"/>
            <a:tailEnd type="arrow" len="sm" w="med"/>
          </a:ln>
        </p:spPr>
      </p:sp>
      <p:sp>
        <p:nvSpPr>
          <p:cNvPr name="TextBox 35" id="35"/>
          <p:cNvSpPr txBox="true"/>
          <p:nvPr/>
        </p:nvSpPr>
        <p:spPr>
          <a:xfrm rot="0">
            <a:off x="6284683" y="7497402"/>
            <a:ext cx="1966846"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Interactive Tool</a:t>
            </a:r>
          </a:p>
        </p:txBody>
      </p:sp>
      <p:sp>
        <p:nvSpPr>
          <p:cNvPr name="AutoShape 36" id="36"/>
          <p:cNvSpPr/>
          <p:nvPr/>
        </p:nvSpPr>
        <p:spPr>
          <a:xfrm flipH="true">
            <a:off x="8620376" y="6933251"/>
            <a:ext cx="0" cy="1209455"/>
          </a:xfrm>
          <a:prstGeom prst="line">
            <a:avLst/>
          </a:prstGeom>
          <a:ln cap="flat" w="19050">
            <a:solidFill>
              <a:srgbClr val="000000"/>
            </a:solidFill>
            <a:prstDash val="sysDash"/>
            <a:headEnd type="none" len="sm" w="sm"/>
            <a:tailEnd type="arrow" len="sm" w="med"/>
          </a:ln>
        </p:spPr>
      </p:sp>
      <p:sp>
        <p:nvSpPr>
          <p:cNvPr name="TextBox 37" id="37"/>
          <p:cNvSpPr txBox="true"/>
          <p:nvPr/>
        </p:nvSpPr>
        <p:spPr>
          <a:xfrm rot="0">
            <a:off x="7636953" y="8228431"/>
            <a:ext cx="1966846"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Lecture Notes</a:t>
            </a:r>
          </a:p>
        </p:txBody>
      </p:sp>
      <p:sp>
        <p:nvSpPr>
          <p:cNvPr name="AutoShape 38" id="38"/>
          <p:cNvSpPr/>
          <p:nvPr/>
        </p:nvSpPr>
        <p:spPr>
          <a:xfrm>
            <a:off x="9822874" y="6933251"/>
            <a:ext cx="0" cy="465091"/>
          </a:xfrm>
          <a:prstGeom prst="line">
            <a:avLst/>
          </a:prstGeom>
          <a:ln cap="flat" w="19050">
            <a:solidFill>
              <a:srgbClr val="000000"/>
            </a:solidFill>
            <a:prstDash val="sysDash"/>
            <a:headEnd type="none" len="sm" w="sm"/>
            <a:tailEnd type="arrow" len="sm" w="med"/>
          </a:ln>
        </p:spPr>
      </p:sp>
      <p:sp>
        <p:nvSpPr>
          <p:cNvPr name="TextBox 39" id="39"/>
          <p:cNvSpPr txBox="true"/>
          <p:nvPr/>
        </p:nvSpPr>
        <p:spPr>
          <a:xfrm rot="0">
            <a:off x="8839451" y="7484067"/>
            <a:ext cx="1966846"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Mind Map</a:t>
            </a:r>
          </a:p>
        </p:txBody>
      </p:sp>
      <p:sp>
        <p:nvSpPr>
          <p:cNvPr name="AutoShape 40" id="40"/>
          <p:cNvSpPr/>
          <p:nvPr/>
        </p:nvSpPr>
        <p:spPr>
          <a:xfrm flipH="true">
            <a:off x="11175143" y="6933251"/>
            <a:ext cx="0" cy="1209455"/>
          </a:xfrm>
          <a:prstGeom prst="line">
            <a:avLst/>
          </a:prstGeom>
          <a:ln cap="flat" w="19050">
            <a:solidFill>
              <a:srgbClr val="000000"/>
            </a:solidFill>
            <a:prstDash val="sysDash"/>
            <a:headEnd type="none" len="sm" w="sm"/>
            <a:tailEnd type="arrow" len="sm" w="med"/>
          </a:ln>
        </p:spPr>
      </p:sp>
      <p:sp>
        <p:nvSpPr>
          <p:cNvPr name="TextBox 41" id="41"/>
          <p:cNvSpPr txBox="true"/>
          <p:nvPr/>
        </p:nvSpPr>
        <p:spPr>
          <a:xfrm rot="0">
            <a:off x="10191720" y="8199856"/>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Multimedia Content</a:t>
            </a:r>
          </a:p>
        </p:txBody>
      </p:sp>
      <p:sp>
        <p:nvSpPr>
          <p:cNvPr name="AutoShape 42" id="42"/>
          <p:cNvSpPr/>
          <p:nvPr/>
        </p:nvSpPr>
        <p:spPr>
          <a:xfrm>
            <a:off x="12381230" y="6942776"/>
            <a:ext cx="0" cy="465091"/>
          </a:xfrm>
          <a:prstGeom prst="line">
            <a:avLst/>
          </a:prstGeom>
          <a:ln cap="flat" w="19050">
            <a:solidFill>
              <a:srgbClr val="000000"/>
            </a:solidFill>
            <a:prstDash val="sysDash"/>
            <a:headEnd type="none" len="sm" w="sm"/>
            <a:tailEnd type="arrow" len="sm" w="med"/>
          </a:ln>
        </p:spPr>
      </p:sp>
      <p:sp>
        <p:nvSpPr>
          <p:cNvPr name="TextBox 43" id="43"/>
          <p:cNvSpPr txBox="true"/>
          <p:nvPr/>
        </p:nvSpPr>
        <p:spPr>
          <a:xfrm rot="0">
            <a:off x="11397807" y="7465017"/>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Real Object Model</a:t>
            </a:r>
          </a:p>
        </p:txBody>
      </p:sp>
      <p:sp>
        <p:nvSpPr>
          <p:cNvPr name="AutoShape 44" id="44"/>
          <p:cNvSpPr/>
          <p:nvPr/>
        </p:nvSpPr>
        <p:spPr>
          <a:xfrm flipH="true">
            <a:off x="13733499" y="6942776"/>
            <a:ext cx="0" cy="1209455"/>
          </a:xfrm>
          <a:prstGeom prst="line">
            <a:avLst/>
          </a:prstGeom>
          <a:ln cap="flat" w="19050">
            <a:solidFill>
              <a:srgbClr val="000000"/>
            </a:solidFill>
            <a:prstDash val="sysDash"/>
            <a:headEnd type="none" len="sm" w="sm"/>
            <a:tailEnd type="arrow" len="sm" w="med"/>
          </a:ln>
        </p:spPr>
      </p:sp>
      <p:sp>
        <p:nvSpPr>
          <p:cNvPr name="TextBox 45" id="45"/>
          <p:cNvSpPr txBox="true"/>
          <p:nvPr/>
        </p:nvSpPr>
        <p:spPr>
          <a:xfrm rot="0">
            <a:off x="12750076" y="8209381"/>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Slide Presentation</a:t>
            </a:r>
          </a:p>
        </p:txBody>
      </p:sp>
      <p:sp>
        <p:nvSpPr>
          <p:cNvPr name="AutoShape 46" id="46"/>
          <p:cNvSpPr/>
          <p:nvPr/>
        </p:nvSpPr>
        <p:spPr>
          <a:xfrm>
            <a:off x="14864777" y="6942776"/>
            <a:ext cx="0" cy="465091"/>
          </a:xfrm>
          <a:prstGeom prst="line">
            <a:avLst/>
          </a:prstGeom>
          <a:ln cap="flat" w="19050">
            <a:solidFill>
              <a:srgbClr val="000000"/>
            </a:solidFill>
            <a:prstDash val="sysDash"/>
            <a:headEnd type="none" len="sm" w="sm"/>
            <a:tailEnd type="arrow" len="sm" w="med"/>
          </a:ln>
        </p:spPr>
      </p:sp>
      <p:sp>
        <p:nvSpPr>
          <p:cNvPr name="TextBox 47" id="47"/>
          <p:cNvSpPr txBox="true"/>
          <p:nvPr/>
        </p:nvSpPr>
        <p:spPr>
          <a:xfrm rot="0">
            <a:off x="13881354" y="7487877"/>
            <a:ext cx="1966846"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Video</a:t>
            </a:r>
          </a:p>
        </p:txBody>
      </p:sp>
      <p:sp>
        <p:nvSpPr>
          <p:cNvPr name="AutoShape 48" id="48"/>
          <p:cNvSpPr/>
          <p:nvPr/>
        </p:nvSpPr>
        <p:spPr>
          <a:xfrm flipH="true">
            <a:off x="16288266" y="6942776"/>
            <a:ext cx="0" cy="1209455"/>
          </a:xfrm>
          <a:prstGeom prst="line">
            <a:avLst/>
          </a:prstGeom>
          <a:ln cap="flat" w="19050">
            <a:solidFill>
              <a:srgbClr val="000000"/>
            </a:solidFill>
            <a:prstDash val="sysDash"/>
            <a:headEnd type="none" len="sm" w="sm"/>
            <a:tailEnd type="arrow" len="sm" w="med"/>
          </a:ln>
        </p:spPr>
      </p:sp>
      <p:sp>
        <p:nvSpPr>
          <p:cNvPr name="TextBox 49" id="49"/>
          <p:cNvSpPr txBox="true"/>
          <p:nvPr/>
        </p:nvSpPr>
        <p:spPr>
          <a:xfrm rot="0">
            <a:off x="14785671" y="8199856"/>
            <a:ext cx="3220104" cy="1251971"/>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Technology-Supported Learning Include Computer-Based Training Systems</a:t>
            </a:r>
          </a:p>
        </p:txBody>
      </p:sp>
      <p:sp>
        <p:nvSpPr>
          <p:cNvPr name="AutoShape 50" id="50"/>
          <p:cNvSpPr/>
          <p:nvPr/>
        </p:nvSpPr>
        <p:spPr>
          <a:xfrm flipH="true">
            <a:off x="1265648" y="6942776"/>
            <a:ext cx="0" cy="1209455"/>
          </a:xfrm>
          <a:prstGeom prst="line">
            <a:avLst/>
          </a:prstGeom>
          <a:ln cap="flat" w="19050">
            <a:solidFill>
              <a:srgbClr val="000000"/>
            </a:solidFill>
            <a:prstDash val="sysDash"/>
            <a:headEnd type="none" len="sm" w="sm"/>
            <a:tailEnd type="arrow" len="sm" w="med"/>
          </a:ln>
        </p:spPr>
      </p:sp>
      <p:sp>
        <p:nvSpPr>
          <p:cNvPr name="TextBox 51" id="51"/>
          <p:cNvSpPr txBox="true"/>
          <p:nvPr/>
        </p:nvSpPr>
        <p:spPr>
          <a:xfrm rot="0">
            <a:off x="282225" y="8249690"/>
            <a:ext cx="1966846" cy="622175"/>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Animated Instruction</a:t>
            </a:r>
          </a:p>
        </p:txBody>
      </p:sp>
      <p:sp>
        <p:nvSpPr>
          <p:cNvPr name="TextBox 52" id="52"/>
          <p:cNvSpPr txBox="true"/>
          <p:nvPr/>
        </p:nvSpPr>
        <p:spPr>
          <a:xfrm rot="0">
            <a:off x="1460057" y="7350717"/>
            <a:ext cx="1966846" cy="937073"/>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Audio-Recorded Lecture</a:t>
            </a:r>
          </a:p>
        </p:txBody>
      </p:sp>
      <p:sp>
        <p:nvSpPr>
          <p:cNvPr name="AutoShape 53" id="53"/>
          <p:cNvSpPr/>
          <p:nvPr/>
        </p:nvSpPr>
        <p:spPr>
          <a:xfrm flipH="true">
            <a:off x="3694083" y="6952301"/>
            <a:ext cx="0" cy="1209455"/>
          </a:xfrm>
          <a:prstGeom prst="line">
            <a:avLst/>
          </a:prstGeom>
          <a:ln cap="flat" w="19050">
            <a:solidFill>
              <a:srgbClr val="000000"/>
            </a:solidFill>
            <a:prstDash val="sysDash"/>
            <a:headEnd type="none" len="sm" w="sm"/>
            <a:tailEnd type="arrow" len="sm" w="med"/>
          </a:ln>
        </p:spPr>
      </p:sp>
      <p:sp>
        <p:nvSpPr>
          <p:cNvPr name="TextBox 54" id="54"/>
          <p:cNvSpPr txBox="true"/>
          <p:nvPr/>
        </p:nvSpPr>
        <p:spPr>
          <a:xfrm rot="0">
            <a:off x="2710660" y="8232241"/>
            <a:ext cx="1966846"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Book</a:t>
            </a:r>
          </a:p>
        </p:txBody>
      </p:sp>
      <p:sp>
        <p:nvSpPr>
          <p:cNvPr name="AutoShape 55" id="55"/>
          <p:cNvSpPr/>
          <p:nvPr/>
        </p:nvSpPr>
        <p:spPr>
          <a:xfrm>
            <a:off x="2351339" y="6923726"/>
            <a:ext cx="0" cy="465091"/>
          </a:xfrm>
          <a:prstGeom prst="line">
            <a:avLst/>
          </a:prstGeom>
          <a:ln cap="flat" w="19050">
            <a:solidFill>
              <a:srgbClr val="000000"/>
            </a:solidFill>
            <a:prstDash val="sysDash"/>
            <a:headEnd type="none" len="sm" w="sm"/>
            <a:tailEnd type="arrow" len="sm" w="med"/>
          </a:ln>
        </p:spPr>
      </p:sp>
      <p:sp>
        <p:nvSpPr>
          <p:cNvPr name="TextBox 56" id="56"/>
          <p:cNvSpPr txBox="true"/>
          <p:nvPr/>
        </p:nvSpPr>
        <p:spPr>
          <a:xfrm rot="0">
            <a:off x="15534252" y="6201784"/>
            <a:ext cx="1508029" cy="307278"/>
          </a:xfrm>
          <a:prstGeom prst="rect">
            <a:avLst/>
          </a:prstGeom>
        </p:spPr>
        <p:txBody>
          <a:bodyPr anchor="t" rtlCol="false" tIns="0" lIns="0" bIns="0" rIns="0">
            <a:spAutoFit/>
          </a:bodyPr>
          <a:lstStyle/>
          <a:p>
            <a:pPr algn="ctr">
              <a:lnSpc>
                <a:spcPts val="2520"/>
              </a:lnSpc>
            </a:pPr>
            <a:r>
              <a:rPr lang="en-US" sz="1800" spc="90">
                <a:solidFill>
                  <a:srgbClr val="191919"/>
                </a:solidFill>
                <a:latin typeface="Montserrat"/>
              </a:rPr>
              <a:t>such as</a:t>
            </a:r>
          </a:p>
        </p:txBody>
      </p:sp>
      <p:grpSp>
        <p:nvGrpSpPr>
          <p:cNvPr name="Group 57" id="57"/>
          <p:cNvGrpSpPr/>
          <p:nvPr/>
        </p:nvGrpSpPr>
        <p:grpSpPr>
          <a:xfrm rot="0">
            <a:off x="1028700" y="1658733"/>
            <a:ext cx="2758345" cy="245871"/>
            <a:chOff x="0" y="0"/>
            <a:chExt cx="726478" cy="64756"/>
          </a:xfrm>
        </p:grpSpPr>
        <p:sp>
          <p:nvSpPr>
            <p:cNvPr name="Freeform 58" id="58"/>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59" id="59"/>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60" id="60"/>
          <p:cNvSpPr txBox="true"/>
          <p:nvPr/>
        </p:nvSpPr>
        <p:spPr>
          <a:xfrm rot="0">
            <a:off x="1037322" y="952500"/>
            <a:ext cx="867334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Introduction: Overview</a:t>
            </a:r>
          </a:p>
        </p:txBody>
      </p:sp>
      <p:sp>
        <p:nvSpPr>
          <p:cNvPr name="TextBox 61" id="61"/>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79104" y="6428631"/>
            <a:ext cx="9586379" cy="1920018"/>
            <a:chOff x="0" y="0"/>
            <a:chExt cx="12781838" cy="2560023"/>
          </a:xfrm>
        </p:grpSpPr>
        <p:sp>
          <p:nvSpPr>
            <p:cNvPr name="Freeform 6" id="6"/>
            <p:cNvSpPr/>
            <p:nvPr/>
          </p:nvSpPr>
          <p:spPr>
            <a:xfrm flipH="false" flipV="false" rot="0">
              <a:off x="0" y="1263761"/>
              <a:ext cx="12121189" cy="906854"/>
            </a:xfrm>
            <a:custGeom>
              <a:avLst/>
              <a:gdLst/>
              <a:ahLst/>
              <a:cxnLst/>
              <a:rect r="r" b="b" t="t" l="l"/>
              <a:pathLst>
                <a:path h="906854" w="12121189">
                  <a:moveTo>
                    <a:pt x="0" y="0"/>
                  </a:moveTo>
                  <a:lnTo>
                    <a:pt x="12121189" y="0"/>
                  </a:lnTo>
                  <a:lnTo>
                    <a:pt x="12121189" y="906854"/>
                  </a:lnTo>
                  <a:lnTo>
                    <a:pt x="0" y="906854"/>
                  </a:lnTo>
                  <a:lnTo>
                    <a:pt x="0" y="0"/>
                  </a:lnTo>
                  <a:close/>
                </a:path>
              </a:pathLst>
            </a:custGeom>
            <a:blipFill>
              <a:blip r:embed="rId3"/>
              <a:stretch>
                <a:fillRect l="0" t="0" r="0" b="0"/>
              </a:stretch>
            </a:blipFill>
            <a:ln w="9525" cap="sq">
              <a:solidFill>
                <a:srgbClr val="000000"/>
              </a:solidFill>
              <a:prstDash val="solid"/>
              <a:miter/>
            </a:ln>
          </p:spPr>
        </p:sp>
        <p:sp>
          <p:nvSpPr>
            <p:cNvPr name="TextBox 7" id="7"/>
            <p:cNvSpPr txBox="true"/>
            <p:nvPr/>
          </p:nvSpPr>
          <p:spPr>
            <a:xfrm rot="0">
              <a:off x="0" y="2218240"/>
              <a:ext cx="12121189" cy="341783"/>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28: Performed one-hot encoding on the VAK questions columns</a:t>
              </a:r>
            </a:p>
          </p:txBody>
        </p:sp>
        <p:sp>
          <p:nvSpPr>
            <p:cNvPr name="TextBox 8" id="8"/>
            <p:cNvSpPr txBox="true"/>
            <p:nvPr/>
          </p:nvSpPr>
          <p:spPr>
            <a:xfrm rot="0">
              <a:off x="637657" y="-95250"/>
              <a:ext cx="12144182" cy="106691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One-hot encoding</a:t>
              </a:r>
            </a:p>
            <a:p>
              <a:pPr algn="just" marL="436164" indent="-218082" lvl="1">
                <a:lnSpc>
                  <a:spcPts val="3434"/>
                </a:lnSpc>
                <a:buFont typeface="Arial"/>
                <a:buChar char="•"/>
              </a:pPr>
              <a:r>
                <a:rPr lang="en-US" sz="2020">
                  <a:solidFill>
                    <a:srgbClr val="101010"/>
                  </a:solidFill>
                  <a:latin typeface="Montserrat"/>
                </a:rPr>
                <a:t>Perform for the rest of the columns</a:t>
              </a:r>
            </a:p>
          </p:txBody>
        </p:sp>
      </p:grpSp>
      <p:grpSp>
        <p:nvGrpSpPr>
          <p:cNvPr name="Group 9" id="9"/>
          <p:cNvGrpSpPr/>
          <p:nvPr/>
        </p:nvGrpSpPr>
        <p:grpSpPr>
          <a:xfrm rot="0">
            <a:off x="1364011" y="2760985"/>
            <a:ext cx="6126346" cy="6299875"/>
            <a:chOff x="0" y="0"/>
            <a:chExt cx="8168462" cy="8399833"/>
          </a:xfrm>
        </p:grpSpPr>
        <p:sp>
          <p:nvSpPr>
            <p:cNvPr name="Freeform 10" id="10"/>
            <p:cNvSpPr/>
            <p:nvPr/>
          </p:nvSpPr>
          <p:spPr>
            <a:xfrm flipH="false" flipV="false" rot="0">
              <a:off x="305130" y="4743879"/>
              <a:ext cx="7558203" cy="3317346"/>
            </a:xfrm>
            <a:custGeom>
              <a:avLst/>
              <a:gdLst/>
              <a:ahLst/>
              <a:cxnLst/>
              <a:rect r="r" b="b" t="t" l="l"/>
              <a:pathLst>
                <a:path h="3317346" w="7558203">
                  <a:moveTo>
                    <a:pt x="0" y="0"/>
                  </a:moveTo>
                  <a:lnTo>
                    <a:pt x="7558202" y="0"/>
                  </a:lnTo>
                  <a:lnTo>
                    <a:pt x="7558202" y="3317346"/>
                  </a:lnTo>
                  <a:lnTo>
                    <a:pt x="0" y="3317346"/>
                  </a:lnTo>
                  <a:lnTo>
                    <a:pt x="0" y="0"/>
                  </a:lnTo>
                  <a:close/>
                </a:path>
              </a:pathLst>
            </a:custGeom>
            <a:blipFill>
              <a:blip r:embed="rId4"/>
              <a:stretch>
                <a:fillRect l="0" t="0" r="0" b="0"/>
              </a:stretch>
            </a:blipFill>
            <a:ln w="9525" cap="sq">
              <a:solidFill>
                <a:srgbClr val="000000"/>
              </a:solidFill>
              <a:prstDash val="solid"/>
              <a:miter/>
            </a:ln>
          </p:spPr>
        </p:sp>
        <p:sp>
          <p:nvSpPr>
            <p:cNvPr name="TextBox 11" id="11"/>
            <p:cNvSpPr txBox="true"/>
            <p:nvPr/>
          </p:nvSpPr>
          <p:spPr>
            <a:xfrm rot="0">
              <a:off x="305130" y="8058050"/>
              <a:ext cx="7558203" cy="341783"/>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27: Sample of performing ordinal encoding</a:t>
              </a:r>
            </a:p>
          </p:txBody>
        </p:sp>
        <p:sp>
          <p:nvSpPr>
            <p:cNvPr name="TextBox 12" id="12"/>
            <p:cNvSpPr txBox="true"/>
            <p:nvPr/>
          </p:nvSpPr>
          <p:spPr>
            <a:xfrm rot="0">
              <a:off x="0" y="-95250"/>
              <a:ext cx="8168462" cy="4495029"/>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Ordinal encoding</a:t>
              </a:r>
            </a:p>
            <a:p>
              <a:pPr algn="just" marL="436164" indent="-218082" lvl="1">
                <a:lnSpc>
                  <a:spcPts val="3434"/>
                </a:lnSpc>
                <a:buFont typeface="Arial"/>
                <a:buChar char="•"/>
              </a:pPr>
              <a:r>
                <a:rPr lang="en-US" sz="2020">
                  <a:solidFill>
                    <a:srgbClr val="101010"/>
                  </a:solidFill>
                  <a:latin typeface="Montserrat"/>
                </a:rPr>
                <a:t>Perform for columns that have an order or require custom mappings</a:t>
              </a:r>
            </a:p>
            <a:p>
              <a:pPr algn="just" marL="872329" indent="-290776" lvl="2">
                <a:lnSpc>
                  <a:spcPts val="3434"/>
                </a:lnSpc>
                <a:buFont typeface="Arial"/>
                <a:buChar char="⚬"/>
              </a:pPr>
              <a:r>
                <a:rPr lang="en-US" sz="2020">
                  <a:solidFill>
                    <a:srgbClr val="101010"/>
                  </a:solidFill>
                  <a:latin typeface="Montserrat"/>
                </a:rPr>
                <a:t>Gender</a:t>
              </a:r>
            </a:p>
            <a:p>
              <a:pPr algn="just" marL="872329" indent="-290776" lvl="2">
                <a:lnSpc>
                  <a:spcPts val="3434"/>
                </a:lnSpc>
                <a:buFont typeface="Arial"/>
                <a:buChar char="⚬"/>
              </a:pPr>
              <a:r>
                <a:rPr lang="en-US" sz="2020">
                  <a:solidFill>
                    <a:srgbClr val="101010"/>
                  </a:solidFill>
                  <a:latin typeface="Montserrat"/>
                </a:rPr>
                <a:t>Level of Study</a:t>
              </a:r>
            </a:p>
            <a:p>
              <a:pPr algn="just" marL="872329" indent="-290776" lvl="2">
                <a:lnSpc>
                  <a:spcPts val="3434"/>
                </a:lnSpc>
                <a:buFont typeface="Arial"/>
                <a:buChar char="⚬"/>
              </a:pPr>
              <a:r>
                <a:rPr lang="en-US" sz="2020">
                  <a:solidFill>
                    <a:srgbClr val="101010"/>
                  </a:solidFill>
                  <a:latin typeface="Montserrat"/>
                </a:rPr>
                <a:t>Household income</a:t>
              </a:r>
            </a:p>
            <a:p>
              <a:pPr algn="just" marL="872329" indent="-290776" lvl="2">
                <a:lnSpc>
                  <a:spcPts val="3434"/>
                </a:lnSpc>
                <a:buFont typeface="Arial"/>
                <a:buChar char="⚬"/>
              </a:pPr>
              <a:r>
                <a:rPr lang="en-US" sz="2020">
                  <a:solidFill>
                    <a:srgbClr val="101010"/>
                  </a:solidFill>
                  <a:latin typeface="Montserrat"/>
                </a:rPr>
                <a:t>Learning objects preferences</a:t>
              </a:r>
            </a:p>
            <a:p>
              <a:pPr algn="just" marL="872329" indent="-290776" lvl="2">
                <a:lnSpc>
                  <a:spcPts val="3434"/>
                </a:lnSpc>
                <a:buFont typeface="Arial"/>
                <a:buChar char="⚬"/>
              </a:pPr>
              <a:r>
                <a:rPr lang="en-US" sz="2020">
                  <a:solidFill>
                    <a:srgbClr val="101010"/>
                  </a:solidFill>
                  <a:latin typeface="Montserrat"/>
                </a:rPr>
                <a:t>Dominant learning style</a:t>
              </a:r>
            </a:p>
          </p:txBody>
        </p:sp>
      </p:grpSp>
      <p:sp>
        <p:nvSpPr>
          <p:cNvPr name="TextBox 13" id="13"/>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30</a:t>
            </a:r>
          </a:p>
        </p:txBody>
      </p:sp>
      <p:sp>
        <p:nvSpPr>
          <p:cNvPr name="TextBox 14" id="14"/>
          <p:cNvSpPr txBox="true"/>
          <p:nvPr/>
        </p:nvSpPr>
        <p:spPr>
          <a:xfrm rot="0">
            <a:off x="1037322" y="952500"/>
            <a:ext cx="869664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Data Preparation 6</a:t>
            </a:r>
          </a:p>
        </p:txBody>
      </p:sp>
      <p:grpSp>
        <p:nvGrpSpPr>
          <p:cNvPr name="Group 15" id="15"/>
          <p:cNvGrpSpPr/>
          <p:nvPr/>
        </p:nvGrpSpPr>
        <p:grpSpPr>
          <a:xfrm rot="0">
            <a:off x="11183008" y="1904604"/>
            <a:ext cx="2730228" cy="2489815"/>
            <a:chOff x="0" y="0"/>
            <a:chExt cx="3640304" cy="3319753"/>
          </a:xfrm>
        </p:grpSpPr>
        <p:sp>
          <p:nvSpPr>
            <p:cNvPr name="Freeform 16" id="16"/>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5">
                <a:extLst>
                  <a:ext uri="{96DAC541-7B7A-43D3-8B79-37D633B846F1}">
                    <asvg:svgBlip xmlns:asvg="http://schemas.microsoft.com/office/drawing/2016/SVG/main" r:embed="rId6"/>
                  </a:ext>
                </a:extLst>
              </a:blip>
              <a:stretch>
                <a:fillRect l="-329" t="0" r="-329" b="0"/>
              </a:stretch>
            </a:blipFill>
          </p:spPr>
        </p:sp>
        <p:sp>
          <p:nvSpPr>
            <p:cNvPr name="TextBox 17" id="17"/>
            <p:cNvSpPr txBox="true"/>
            <p:nvPr/>
          </p:nvSpPr>
          <p:spPr>
            <a:xfrm rot="0">
              <a:off x="0" y="828327"/>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09.</a:t>
              </a:r>
            </a:p>
            <a:p>
              <a:pPr algn="ctr">
                <a:lnSpc>
                  <a:spcPts val="3169"/>
                </a:lnSpc>
              </a:pPr>
              <a:r>
                <a:rPr lang="en-US" sz="2264" spc="113">
                  <a:solidFill>
                    <a:srgbClr val="FFFFFF"/>
                  </a:solidFill>
                  <a:latin typeface="Montserrat Bold"/>
                </a:rPr>
                <a:t>Data </a:t>
              </a:r>
            </a:p>
            <a:p>
              <a:pPr algn="ctr">
                <a:lnSpc>
                  <a:spcPts val="3169"/>
                </a:lnSpc>
              </a:pPr>
              <a:r>
                <a:rPr lang="en-US" sz="2264" spc="113">
                  <a:solidFill>
                    <a:srgbClr val="FFFFFF"/>
                  </a:solidFill>
                  <a:latin typeface="Montserrat Bold"/>
                </a:rPr>
                <a:t>Encoding</a:t>
              </a:r>
            </a:p>
          </p:txBody>
        </p:sp>
      </p:grpSp>
      <p:sp>
        <p:nvSpPr>
          <p:cNvPr name="AutoShape 18" id="18"/>
          <p:cNvSpPr/>
          <p:nvPr/>
        </p:nvSpPr>
        <p:spPr>
          <a:xfrm>
            <a:off x="12557647" y="4780936"/>
            <a:ext cx="0" cy="1257171"/>
          </a:xfrm>
          <a:prstGeom prst="line">
            <a:avLst/>
          </a:prstGeom>
          <a:ln cap="flat" w="19050">
            <a:solidFill>
              <a:srgbClr val="000000"/>
            </a:solidFill>
            <a:prstDash val="solid"/>
            <a:headEnd type="none" len="sm" w="sm"/>
            <a:tailEnd type="arrow" len="sm" w="med"/>
          </a:ln>
        </p:spPr>
      </p:sp>
      <p:sp>
        <p:nvSpPr>
          <p:cNvPr name="AutoShape 19" id="19"/>
          <p:cNvSpPr/>
          <p:nvPr/>
        </p:nvSpPr>
        <p:spPr>
          <a:xfrm flipH="true">
            <a:off x="8243326" y="3297846"/>
            <a:ext cx="2695836" cy="0"/>
          </a:xfrm>
          <a:prstGeom prst="line">
            <a:avLst/>
          </a:prstGeom>
          <a:ln cap="flat" w="19050">
            <a:solidFill>
              <a:srgbClr val="000000"/>
            </a:solidFill>
            <a:prstDash val="solid"/>
            <a:headEnd type="none" len="sm" w="sm"/>
            <a:tailEnd type="arrow" len="sm" w="med"/>
          </a:ln>
        </p:spPr>
      </p:sp>
      <p:grpSp>
        <p:nvGrpSpPr>
          <p:cNvPr name="Group 20" id="20"/>
          <p:cNvGrpSpPr/>
          <p:nvPr/>
        </p:nvGrpSpPr>
        <p:grpSpPr>
          <a:xfrm rot="0">
            <a:off x="9921328" y="814162"/>
            <a:ext cx="1315454" cy="967506"/>
            <a:chOff x="0" y="0"/>
            <a:chExt cx="1753938" cy="1290008"/>
          </a:xfrm>
        </p:grpSpPr>
        <p:grpSp>
          <p:nvGrpSpPr>
            <p:cNvPr name="Group 21" id="21"/>
            <p:cNvGrpSpPr/>
            <p:nvPr/>
          </p:nvGrpSpPr>
          <p:grpSpPr>
            <a:xfrm rot="0">
              <a:off x="3235" y="3235"/>
              <a:ext cx="1750037" cy="1283537"/>
              <a:chOff x="0" y="0"/>
              <a:chExt cx="1175320" cy="862020"/>
            </a:xfrm>
          </p:grpSpPr>
          <p:sp>
            <p:nvSpPr>
              <p:cNvPr name="Freeform 22" id="22"/>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3" id="23"/>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4" id="24"/>
            <p:cNvGrpSpPr/>
            <p:nvPr/>
          </p:nvGrpSpPr>
          <p:grpSpPr>
            <a:xfrm rot="0">
              <a:off x="345550" y="161449"/>
              <a:ext cx="393655" cy="180729"/>
              <a:chOff x="0" y="0"/>
              <a:chExt cx="1624330" cy="745740"/>
            </a:xfrm>
          </p:grpSpPr>
          <p:sp>
            <p:nvSpPr>
              <p:cNvPr name="Freeform 25" id="2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6" id="2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7" id="2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8" id="28"/>
            <p:cNvGrpSpPr/>
            <p:nvPr/>
          </p:nvGrpSpPr>
          <p:grpSpPr>
            <a:xfrm rot="0">
              <a:off x="962257" y="161449"/>
              <a:ext cx="393655" cy="180729"/>
              <a:chOff x="0" y="0"/>
              <a:chExt cx="1624330" cy="745740"/>
            </a:xfrm>
          </p:grpSpPr>
          <p:sp>
            <p:nvSpPr>
              <p:cNvPr name="Freeform 29" id="2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0" id="3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1" id="3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2" id="32"/>
            <p:cNvGrpSpPr/>
            <p:nvPr/>
          </p:nvGrpSpPr>
          <p:grpSpPr>
            <a:xfrm rot="0">
              <a:off x="1186046" y="471955"/>
              <a:ext cx="393655" cy="180729"/>
              <a:chOff x="0" y="0"/>
              <a:chExt cx="1624330" cy="745740"/>
            </a:xfrm>
          </p:grpSpPr>
          <p:sp>
            <p:nvSpPr>
              <p:cNvPr name="Freeform 33" id="3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4" id="3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5" id="3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6" id="36"/>
            <p:cNvGrpSpPr/>
            <p:nvPr/>
          </p:nvGrpSpPr>
          <p:grpSpPr>
            <a:xfrm rot="0">
              <a:off x="1183287" y="839960"/>
              <a:ext cx="393655" cy="180729"/>
              <a:chOff x="0" y="0"/>
              <a:chExt cx="1624330" cy="745740"/>
            </a:xfrm>
          </p:grpSpPr>
          <p:sp>
            <p:nvSpPr>
              <p:cNvPr name="Freeform 37" id="3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8" id="3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9" id="3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0" id="40"/>
            <p:cNvGrpSpPr/>
            <p:nvPr/>
          </p:nvGrpSpPr>
          <p:grpSpPr>
            <a:xfrm rot="0">
              <a:off x="619805" y="1009364"/>
              <a:ext cx="393655" cy="180729"/>
              <a:chOff x="0" y="0"/>
              <a:chExt cx="1624330" cy="745740"/>
            </a:xfrm>
          </p:grpSpPr>
          <p:sp>
            <p:nvSpPr>
              <p:cNvPr name="Freeform 41" id="4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2" id="4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3" id="4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4" id="44"/>
            <p:cNvGrpSpPr/>
            <p:nvPr/>
          </p:nvGrpSpPr>
          <p:grpSpPr>
            <a:xfrm rot="0">
              <a:off x="133316" y="760497"/>
              <a:ext cx="393655" cy="180729"/>
              <a:chOff x="0" y="0"/>
              <a:chExt cx="1624330" cy="745740"/>
            </a:xfrm>
          </p:grpSpPr>
          <p:sp>
            <p:nvSpPr>
              <p:cNvPr name="Freeform 45" id="4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6" id="4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7" id="4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8" id="48"/>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9" id="49"/>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50" id="50"/>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1" id="51"/>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2" id="52"/>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4" id="54"/>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5" id="55"/>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6" id="56"/>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7" id="57"/>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8" id="58"/>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9" id="59"/>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60" id="60"/>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6928538"/>
            <a:ext cx="2730228" cy="2489815"/>
            <a:chOff x="0" y="0"/>
            <a:chExt cx="3640304" cy="3319753"/>
          </a:xfrm>
        </p:grpSpPr>
        <p:sp>
          <p:nvSpPr>
            <p:cNvPr name="Freeform 6" id="6"/>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7" id="7"/>
            <p:cNvSpPr txBox="true"/>
            <p:nvPr/>
          </p:nvSpPr>
          <p:spPr>
            <a:xfrm rot="0">
              <a:off x="0" y="828327"/>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11.</a:t>
              </a:r>
            </a:p>
            <a:p>
              <a:pPr algn="ctr">
                <a:lnSpc>
                  <a:spcPts val="3169"/>
                </a:lnSpc>
              </a:pPr>
              <a:r>
                <a:rPr lang="en-US" sz="2264" spc="113">
                  <a:solidFill>
                    <a:srgbClr val="FFFFFF"/>
                  </a:solidFill>
                  <a:latin typeface="Montserrat Bold"/>
                </a:rPr>
                <a:t>Split test and train data</a:t>
              </a:r>
            </a:p>
          </p:txBody>
        </p:sp>
      </p:grpSp>
      <p:sp>
        <p:nvSpPr>
          <p:cNvPr name="Freeform 8" id="8"/>
          <p:cNvSpPr/>
          <p:nvPr/>
        </p:nvSpPr>
        <p:spPr>
          <a:xfrm flipH="false" flipV="false" rot="0">
            <a:off x="4514307" y="8583997"/>
            <a:ext cx="12308981" cy="619636"/>
          </a:xfrm>
          <a:custGeom>
            <a:avLst/>
            <a:gdLst/>
            <a:ahLst/>
            <a:cxnLst/>
            <a:rect r="r" b="b" t="t" l="l"/>
            <a:pathLst>
              <a:path h="619636" w="12308981">
                <a:moveTo>
                  <a:pt x="0" y="0"/>
                </a:moveTo>
                <a:lnTo>
                  <a:pt x="12308981" y="0"/>
                </a:lnTo>
                <a:lnTo>
                  <a:pt x="12308981" y="619636"/>
                </a:lnTo>
                <a:lnTo>
                  <a:pt x="0" y="619636"/>
                </a:lnTo>
                <a:lnTo>
                  <a:pt x="0" y="0"/>
                </a:lnTo>
                <a:close/>
              </a:path>
            </a:pathLst>
          </a:custGeom>
          <a:blipFill>
            <a:blip r:embed="rId5"/>
            <a:stretch>
              <a:fillRect l="0" t="0" r="0" b="0"/>
            </a:stretch>
          </a:blipFill>
          <a:ln w="9525" cap="sq">
            <a:solidFill>
              <a:srgbClr val="000000"/>
            </a:solidFill>
            <a:prstDash val="solid"/>
            <a:miter/>
          </a:ln>
        </p:spPr>
      </p:sp>
      <p:sp>
        <p:nvSpPr>
          <p:cNvPr name="Freeform 9" id="9"/>
          <p:cNvSpPr/>
          <p:nvPr/>
        </p:nvSpPr>
        <p:spPr>
          <a:xfrm flipH="false" flipV="false" rot="0">
            <a:off x="4514307" y="3068198"/>
            <a:ext cx="8101300" cy="3109737"/>
          </a:xfrm>
          <a:custGeom>
            <a:avLst/>
            <a:gdLst/>
            <a:ahLst/>
            <a:cxnLst/>
            <a:rect r="r" b="b" t="t" l="l"/>
            <a:pathLst>
              <a:path h="3109737" w="8101300">
                <a:moveTo>
                  <a:pt x="0" y="0"/>
                </a:moveTo>
                <a:lnTo>
                  <a:pt x="8101300" y="0"/>
                </a:lnTo>
                <a:lnTo>
                  <a:pt x="8101300" y="3109737"/>
                </a:lnTo>
                <a:lnTo>
                  <a:pt x="0" y="3109737"/>
                </a:lnTo>
                <a:lnTo>
                  <a:pt x="0" y="0"/>
                </a:lnTo>
                <a:close/>
              </a:path>
            </a:pathLst>
          </a:custGeom>
          <a:blipFill>
            <a:blip r:embed="rId6"/>
            <a:stretch>
              <a:fillRect l="0" t="0" r="0" b="0"/>
            </a:stretch>
          </a:blipFill>
          <a:ln w="9525" cap="sq">
            <a:solidFill>
              <a:srgbClr val="000000"/>
            </a:solidFill>
            <a:prstDash val="solid"/>
            <a:miter/>
          </a:ln>
        </p:spPr>
      </p:sp>
      <p:sp>
        <p:nvSpPr>
          <p:cNvPr name="TextBox 10" id="10"/>
          <p:cNvSpPr txBox="true"/>
          <p:nvPr/>
        </p:nvSpPr>
        <p:spPr>
          <a:xfrm rot="0">
            <a:off x="1037322" y="952500"/>
            <a:ext cx="6953969"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Modelling 1</a:t>
            </a:r>
          </a:p>
        </p:txBody>
      </p:sp>
      <p:sp>
        <p:nvSpPr>
          <p:cNvPr name="TextBox 11" id="11"/>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31</a:t>
            </a:r>
          </a:p>
        </p:txBody>
      </p:sp>
      <p:sp>
        <p:nvSpPr>
          <p:cNvPr name="TextBox 12" id="12"/>
          <p:cNvSpPr txBox="true"/>
          <p:nvPr/>
        </p:nvSpPr>
        <p:spPr>
          <a:xfrm rot="0">
            <a:off x="4514307" y="2515005"/>
            <a:ext cx="6139436"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Target variable are the learning objects</a:t>
            </a:r>
          </a:p>
        </p:txBody>
      </p:sp>
      <p:grpSp>
        <p:nvGrpSpPr>
          <p:cNvPr name="Group 13" id="13"/>
          <p:cNvGrpSpPr/>
          <p:nvPr/>
        </p:nvGrpSpPr>
        <p:grpSpPr>
          <a:xfrm rot="0">
            <a:off x="1028700" y="2279144"/>
            <a:ext cx="2730228" cy="2489815"/>
            <a:chOff x="0" y="0"/>
            <a:chExt cx="3640304" cy="3319753"/>
          </a:xfrm>
        </p:grpSpPr>
        <p:sp>
          <p:nvSpPr>
            <p:cNvPr name="Freeform 14" id="14"/>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15" id="15"/>
            <p:cNvSpPr txBox="true"/>
            <p:nvPr/>
          </p:nvSpPr>
          <p:spPr>
            <a:xfrm rot="0">
              <a:off x="0" y="828327"/>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10.</a:t>
              </a:r>
            </a:p>
            <a:p>
              <a:pPr algn="ctr">
                <a:lnSpc>
                  <a:spcPts val="3169"/>
                </a:lnSpc>
              </a:pPr>
              <a:r>
                <a:rPr lang="en-US" sz="2264" spc="113">
                  <a:solidFill>
                    <a:srgbClr val="FFFFFF"/>
                  </a:solidFill>
                  <a:latin typeface="Montserrat Bold"/>
                </a:rPr>
                <a:t>Define target </a:t>
              </a:r>
            </a:p>
            <a:p>
              <a:pPr algn="ctr">
                <a:lnSpc>
                  <a:spcPts val="3169"/>
                </a:lnSpc>
              </a:pPr>
              <a:r>
                <a:rPr lang="en-US" sz="2264" spc="113">
                  <a:solidFill>
                    <a:srgbClr val="FFFFFF"/>
                  </a:solidFill>
                  <a:latin typeface="Montserrat Bold"/>
                </a:rPr>
                <a:t>variables</a:t>
              </a:r>
            </a:p>
          </p:txBody>
        </p:sp>
      </p:grpSp>
      <p:sp>
        <p:nvSpPr>
          <p:cNvPr name="TextBox 16" id="16"/>
          <p:cNvSpPr txBox="true"/>
          <p:nvPr/>
        </p:nvSpPr>
        <p:spPr>
          <a:xfrm rot="0">
            <a:off x="4514307" y="7576856"/>
            <a:ext cx="9108136"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Split training &amp; test sets</a:t>
            </a:r>
          </a:p>
          <a:p>
            <a:pPr algn="just" marL="436164" indent="-218082" lvl="1">
              <a:lnSpc>
                <a:spcPts val="3434"/>
              </a:lnSpc>
              <a:buFont typeface="Arial"/>
              <a:buChar char="•"/>
            </a:pPr>
            <a:r>
              <a:rPr lang="en-US" sz="2020">
                <a:solidFill>
                  <a:srgbClr val="101010"/>
                </a:solidFill>
                <a:latin typeface="Montserrat"/>
              </a:rPr>
              <a:t>test 25%, train 75%</a:t>
            </a:r>
          </a:p>
        </p:txBody>
      </p:sp>
      <p:sp>
        <p:nvSpPr>
          <p:cNvPr name="AutoShape 17" id="17"/>
          <p:cNvSpPr/>
          <p:nvPr/>
        </p:nvSpPr>
        <p:spPr>
          <a:xfrm>
            <a:off x="1414420" y="6673380"/>
            <a:ext cx="15459161" cy="0"/>
          </a:xfrm>
          <a:prstGeom prst="line">
            <a:avLst/>
          </a:prstGeom>
          <a:ln cap="flat" w="9525">
            <a:solidFill>
              <a:srgbClr val="000000"/>
            </a:solidFill>
            <a:prstDash val="solid"/>
            <a:headEnd type="none" len="sm" w="sm"/>
            <a:tailEnd type="none" len="sm" w="sm"/>
          </a:ln>
        </p:spPr>
      </p:sp>
      <p:sp>
        <p:nvSpPr>
          <p:cNvPr name="TextBox 18" id="18"/>
          <p:cNvSpPr txBox="true"/>
          <p:nvPr/>
        </p:nvSpPr>
        <p:spPr>
          <a:xfrm rot="0">
            <a:off x="4514307" y="9201150"/>
            <a:ext cx="12308981"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30: Code snippet of splitting data into train &amp;  test</a:t>
            </a:r>
          </a:p>
        </p:txBody>
      </p:sp>
      <p:sp>
        <p:nvSpPr>
          <p:cNvPr name="TextBox 19" id="19"/>
          <p:cNvSpPr txBox="true"/>
          <p:nvPr/>
        </p:nvSpPr>
        <p:spPr>
          <a:xfrm rot="0">
            <a:off x="4514307" y="6158885"/>
            <a:ext cx="8101300"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29: Code snippet on defining target variables</a:t>
            </a:r>
          </a:p>
        </p:txBody>
      </p:sp>
      <p:grpSp>
        <p:nvGrpSpPr>
          <p:cNvPr name="Group 20" id="20"/>
          <p:cNvGrpSpPr/>
          <p:nvPr/>
        </p:nvGrpSpPr>
        <p:grpSpPr>
          <a:xfrm rot="0">
            <a:off x="8410648" y="814162"/>
            <a:ext cx="1315454" cy="967506"/>
            <a:chOff x="0" y="0"/>
            <a:chExt cx="1753938" cy="1290008"/>
          </a:xfrm>
        </p:grpSpPr>
        <p:grpSp>
          <p:nvGrpSpPr>
            <p:cNvPr name="Group 21" id="21"/>
            <p:cNvGrpSpPr/>
            <p:nvPr/>
          </p:nvGrpSpPr>
          <p:grpSpPr>
            <a:xfrm rot="0">
              <a:off x="3235" y="3235"/>
              <a:ext cx="1750037" cy="1283537"/>
              <a:chOff x="0" y="0"/>
              <a:chExt cx="1175320" cy="862020"/>
            </a:xfrm>
          </p:grpSpPr>
          <p:sp>
            <p:nvSpPr>
              <p:cNvPr name="Freeform 22" id="22"/>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3" id="23"/>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4" id="24"/>
            <p:cNvGrpSpPr/>
            <p:nvPr/>
          </p:nvGrpSpPr>
          <p:grpSpPr>
            <a:xfrm rot="0">
              <a:off x="345550" y="161449"/>
              <a:ext cx="393655" cy="180729"/>
              <a:chOff x="0" y="0"/>
              <a:chExt cx="1624330" cy="745740"/>
            </a:xfrm>
          </p:grpSpPr>
          <p:sp>
            <p:nvSpPr>
              <p:cNvPr name="Freeform 25" id="2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6" id="2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7" id="2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8" id="28"/>
            <p:cNvGrpSpPr/>
            <p:nvPr/>
          </p:nvGrpSpPr>
          <p:grpSpPr>
            <a:xfrm rot="0">
              <a:off x="962257" y="161449"/>
              <a:ext cx="393655" cy="180729"/>
              <a:chOff x="0" y="0"/>
              <a:chExt cx="1624330" cy="745740"/>
            </a:xfrm>
          </p:grpSpPr>
          <p:sp>
            <p:nvSpPr>
              <p:cNvPr name="Freeform 29" id="2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0" id="3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1" id="3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2" id="32"/>
            <p:cNvGrpSpPr/>
            <p:nvPr/>
          </p:nvGrpSpPr>
          <p:grpSpPr>
            <a:xfrm rot="0">
              <a:off x="1186046" y="471955"/>
              <a:ext cx="393655" cy="180729"/>
              <a:chOff x="0" y="0"/>
              <a:chExt cx="1624330" cy="745740"/>
            </a:xfrm>
          </p:grpSpPr>
          <p:sp>
            <p:nvSpPr>
              <p:cNvPr name="Freeform 33" id="3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4" id="3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5" id="3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6" id="36"/>
            <p:cNvGrpSpPr/>
            <p:nvPr/>
          </p:nvGrpSpPr>
          <p:grpSpPr>
            <a:xfrm rot="0">
              <a:off x="1183287" y="839960"/>
              <a:ext cx="393655" cy="180729"/>
              <a:chOff x="0" y="0"/>
              <a:chExt cx="1624330" cy="745740"/>
            </a:xfrm>
          </p:grpSpPr>
          <p:sp>
            <p:nvSpPr>
              <p:cNvPr name="Freeform 37" id="3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8" id="3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9" id="3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40" id="40"/>
            <p:cNvGrpSpPr/>
            <p:nvPr/>
          </p:nvGrpSpPr>
          <p:grpSpPr>
            <a:xfrm rot="0">
              <a:off x="619805" y="1009364"/>
              <a:ext cx="393655" cy="180729"/>
              <a:chOff x="0" y="0"/>
              <a:chExt cx="1624330" cy="745740"/>
            </a:xfrm>
          </p:grpSpPr>
          <p:sp>
            <p:nvSpPr>
              <p:cNvPr name="Freeform 41" id="4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2" id="4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3" id="4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4" id="44"/>
            <p:cNvGrpSpPr/>
            <p:nvPr/>
          </p:nvGrpSpPr>
          <p:grpSpPr>
            <a:xfrm rot="0">
              <a:off x="133316" y="760497"/>
              <a:ext cx="393655" cy="180729"/>
              <a:chOff x="0" y="0"/>
              <a:chExt cx="1624330" cy="745740"/>
            </a:xfrm>
          </p:grpSpPr>
          <p:sp>
            <p:nvSpPr>
              <p:cNvPr name="Freeform 45" id="4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6" id="4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7" id="4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8" id="48"/>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9" id="49"/>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50" id="50"/>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1" id="51"/>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2" id="52"/>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4" id="54"/>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5" id="55"/>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6" id="56"/>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7" id="57"/>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8" id="58"/>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9" id="59"/>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60" id="60"/>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82769" y="2610255"/>
            <a:ext cx="4991103" cy="2649447"/>
            <a:chOff x="0" y="0"/>
            <a:chExt cx="6654805" cy="3532596"/>
          </a:xfrm>
        </p:grpSpPr>
        <p:sp>
          <p:nvSpPr>
            <p:cNvPr name="Freeform 6" id="6"/>
            <p:cNvSpPr/>
            <p:nvPr/>
          </p:nvSpPr>
          <p:spPr>
            <a:xfrm flipH="false" flipV="false" rot="0">
              <a:off x="0" y="793470"/>
              <a:ext cx="4072963" cy="1199673"/>
            </a:xfrm>
            <a:custGeom>
              <a:avLst/>
              <a:gdLst/>
              <a:ahLst/>
              <a:cxnLst/>
              <a:rect r="r" b="b" t="t" l="l"/>
              <a:pathLst>
                <a:path h="1199673" w="4072963">
                  <a:moveTo>
                    <a:pt x="0" y="0"/>
                  </a:moveTo>
                  <a:lnTo>
                    <a:pt x="4072963" y="0"/>
                  </a:lnTo>
                  <a:lnTo>
                    <a:pt x="4072963" y="1199673"/>
                  </a:lnTo>
                  <a:lnTo>
                    <a:pt x="0" y="11996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723256" y="0"/>
              <a:ext cx="1931548" cy="2269982"/>
            </a:xfrm>
            <a:custGeom>
              <a:avLst/>
              <a:gdLst/>
              <a:ahLst/>
              <a:cxnLst/>
              <a:rect r="r" b="b" t="t" l="l"/>
              <a:pathLst>
                <a:path h="2269982" w="1931548">
                  <a:moveTo>
                    <a:pt x="0" y="0"/>
                  </a:moveTo>
                  <a:lnTo>
                    <a:pt x="1931549" y="0"/>
                  </a:lnTo>
                  <a:lnTo>
                    <a:pt x="1931549" y="2269982"/>
                  </a:lnTo>
                  <a:lnTo>
                    <a:pt x="0" y="22699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81974" y="2375226"/>
              <a:ext cx="2137277" cy="1157370"/>
            </a:xfrm>
            <a:custGeom>
              <a:avLst/>
              <a:gdLst/>
              <a:ahLst/>
              <a:cxnLst/>
              <a:rect r="r" b="b" t="t" l="l"/>
              <a:pathLst>
                <a:path h="1157370" w="2137277">
                  <a:moveTo>
                    <a:pt x="0" y="0"/>
                  </a:moveTo>
                  <a:lnTo>
                    <a:pt x="2137276" y="0"/>
                  </a:lnTo>
                  <a:lnTo>
                    <a:pt x="2137276" y="1157370"/>
                  </a:lnTo>
                  <a:lnTo>
                    <a:pt x="0" y="1157370"/>
                  </a:lnTo>
                  <a:lnTo>
                    <a:pt x="0" y="0"/>
                  </a:lnTo>
                  <a:close/>
                </a:path>
              </a:pathLst>
            </a:custGeom>
            <a:blipFill>
              <a:blip r:embed="rId7"/>
              <a:stretch>
                <a:fillRect l="0" t="0" r="0" b="0"/>
              </a:stretch>
            </a:blipFill>
          </p:spPr>
        </p:sp>
        <p:sp>
          <p:nvSpPr>
            <p:cNvPr name="Freeform 9" id="9"/>
            <p:cNvSpPr/>
            <p:nvPr/>
          </p:nvSpPr>
          <p:spPr>
            <a:xfrm flipH="false" flipV="false" rot="0">
              <a:off x="3713186" y="2660046"/>
              <a:ext cx="1863689" cy="751688"/>
            </a:xfrm>
            <a:custGeom>
              <a:avLst/>
              <a:gdLst/>
              <a:ahLst/>
              <a:cxnLst/>
              <a:rect r="r" b="b" t="t" l="l"/>
              <a:pathLst>
                <a:path h="751688" w="1863689">
                  <a:moveTo>
                    <a:pt x="0" y="0"/>
                  </a:moveTo>
                  <a:lnTo>
                    <a:pt x="1863690" y="0"/>
                  </a:lnTo>
                  <a:lnTo>
                    <a:pt x="1863690" y="751688"/>
                  </a:lnTo>
                  <a:lnTo>
                    <a:pt x="0" y="751688"/>
                  </a:lnTo>
                  <a:lnTo>
                    <a:pt x="0" y="0"/>
                  </a:lnTo>
                  <a:close/>
                </a:path>
              </a:pathLst>
            </a:custGeom>
            <a:blipFill>
              <a:blip r:embed="rId8"/>
              <a:stretch>
                <a:fillRect l="0" t="0" r="0" b="0"/>
              </a:stretch>
            </a:blipFill>
          </p:spPr>
        </p:sp>
      </p:grpSp>
      <p:grpSp>
        <p:nvGrpSpPr>
          <p:cNvPr name="Group 10" id="10"/>
          <p:cNvGrpSpPr/>
          <p:nvPr/>
        </p:nvGrpSpPr>
        <p:grpSpPr>
          <a:xfrm rot="0">
            <a:off x="1028700" y="2246121"/>
            <a:ext cx="2730228" cy="2489815"/>
            <a:chOff x="0" y="0"/>
            <a:chExt cx="3640304" cy="3319753"/>
          </a:xfrm>
        </p:grpSpPr>
        <p:sp>
          <p:nvSpPr>
            <p:cNvPr name="Freeform 11" id="11"/>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9">
                <a:extLst>
                  <a:ext uri="{96DAC541-7B7A-43D3-8B79-37D633B846F1}">
                    <asvg:svgBlip xmlns:asvg="http://schemas.microsoft.com/office/drawing/2016/SVG/main" r:embed="rId10"/>
                  </a:ext>
                </a:extLst>
              </a:blip>
              <a:stretch>
                <a:fillRect l="-329" t="0" r="-329" b="0"/>
              </a:stretch>
            </a:blipFill>
          </p:spPr>
        </p:sp>
        <p:sp>
          <p:nvSpPr>
            <p:cNvPr name="TextBox 12" id="12"/>
            <p:cNvSpPr txBox="true"/>
            <p:nvPr/>
          </p:nvSpPr>
          <p:spPr>
            <a:xfrm rot="0">
              <a:off x="0" y="563804"/>
              <a:ext cx="3640304" cy="2087131"/>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12.</a:t>
              </a:r>
            </a:p>
            <a:p>
              <a:pPr algn="ctr">
                <a:lnSpc>
                  <a:spcPts val="3169"/>
                </a:lnSpc>
              </a:pPr>
              <a:r>
                <a:rPr lang="en-US" sz="2264" spc="113">
                  <a:solidFill>
                    <a:srgbClr val="FFFFFF"/>
                  </a:solidFill>
                  <a:latin typeface="Montserrat Bold"/>
                </a:rPr>
                <a:t>Train, fit classification models</a:t>
              </a:r>
            </a:p>
          </p:txBody>
        </p:sp>
      </p:grpSp>
      <p:sp>
        <p:nvSpPr>
          <p:cNvPr name="Freeform 13" id="13"/>
          <p:cNvSpPr/>
          <p:nvPr/>
        </p:nvSpPr>
        <p:spPr>
          <a:xfrm flipH="false" flipV="false" rot="0">
            <a:off x="4514307" y="7077427"/>
            <a:ext cx="9494358" cy="2292820"/>
          </a:xfrm>
          <a:custGeom>
            <a:avLst/>
            <a:gdLst/>
            <a:ahLst/>
            <a:cxnLst/>
            <a:rect r="r" b="b" t="t" l="l"/>
            <a:pathLst>
              <a:path h="2292820" w="9494358">
                <a:moveTo>
                  <a:pt x="0" y="0"/>
                </a:moveTo>
                <a:lnTo>
                  <a:pt x="9494358" y="0"/>
                </a:lnTo>
                <a:lnTo>
                  <a:pt x="9494358" y="2292820"/>
                </a:lnTo>
                <a:lnTo>
                  <a:pt x="0" y="2292820"/>
                </a:lnTo>
                <a:lnTo>
                  <a:pt x="0" y="0"/>
                </a:lnTo>
                <a:close/>
              </a:path>
            </a:pathLst>
          </a:custGeom>
          <a:blipFill>
            <a:blip r:embed="rId11"/>
            <a:stretch>
              <a:fillRect l="0" t="0" r="0" b="0"/>
            </a:stretch>
          </a:blipFill>
          <a:ln w="9525" cap="sq">
            <a:solidFill>
              <a:srgbClr val="000000"/>
            </a:solidFill>
            <a:prstDash val="solid"/>
            <a:miter/>
          </a:ln>
        </p:spPr>
      </p:sp>
      <p:sp>
        <p:nvSpPr>
          <p:cNvPr name="TextBox 14" id="14"/>
          <p:cNvSpPr txBox="true"/>
          <p:nvPr/>
        </p:nvSpPr>
        <p:spPr>
          <a:xfrm rot="0">
            <a:off x="1037322" y="952500"/>
            <a:ext cx="6953969"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Modelling 2</a:t>
            </a:r>
          </a:p>
        </p:txBody>
      </p:sp>
      <p:sp>
        <p:nvSpPr>
          <p:cNvPr name="TextBox 15" id="15"/>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32</a:t>
            </a:r>
          </a:p>
        </p:txBody>
      </p:sp>
      <p:sp>
        <p:nvSpPr>
          <p:cNvPr name="TextBox 16" id="16"/>
          <p:cNvSpPr txBox="true"/>
          <p:nvPr/>
        </p:nvSpPr>
        <p:spPr>
          <a:xfrm rot="0">
            <a:off x="4514307" y="5991225"/>
            <a:ext cx="6873043"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Utilised GridSearchCV()</a:t>
            </a:r>
          </a:p>
          <a:p>
            <a:pPr algn="just" marL="436164" indent="-218082" lvl="1">
              <a:lnSpc>
                <a:spcPts val="3434"/>
              </a:lnSpc>
              <a:buFont typeface="Arial"/>
              <a:buChar char="•"/>
            </a:pPr>
            <a:r>
              <a:rPr lang="en-US" sz="2020">
                <a:solidFill>
                  <a:srgbClr val="101010"/>
                </a:solidFill>
                <a:latin typeface="Montserrat"/>
              </a:rPr>
              <a:t> To find the best parameters for each model</a:t>
            </a:r>
          </a:p>
        </p:txBody>
      </p:sp>
      <p:sp>
        <p:nvSpPr>
          <p:cNvPr name="TextBox 17" id="17"/>
          <p:cNvSpPr txBox="true"/>
          <p:nvPr/>
        </p:nvSpPr>
        <p:spPr>
          <a:xfrm rot="0">
            <a:off x="4514307" y="2515005"/>
            <a:ext cx="6139436" cy="296657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Total of 6 models</a:t>
            </a:r>
          </a:p>
          <a:p>
            <a:pPr algn="just" marL="436164" indent="-218082" lvl="1">
              <a:lnSpc>
                <a:spcPts val="3434"/>
              </a:lnSpc>
              <a:buFont typeface="Arial"/>
              <a:buChar char="•"/>
            </a:pPr>
            <a:r>
              <a:rPr lang="en-US" sz="2020">
                <a:solidFill>
                  <a:srgbClr val="101010"/>
                </a:solidFill>
                <a:latin typeface="Montserrat"/>
              </a:rPr>
              <a:t>Support Vector Machine (SVM)</a:t>
            </a:r>
          </a:p>
          <a:p>
            <a:pPr algn="just" marL="436164" indent="-218082" lvl="1">
              <a:lnSpc>
                <a:spcPts val="3434"/>
              </a:lnSpc>
              <a:buFont typeface="Arial"/>
              <a:buChar char="•"/>
            </a:pPr>
            <a:r>
              <a:rPr lang="en-US" sz="2020">
                <a:solidFill>
                  <a:srgbClr val="101010"/>
                </a:solidFill>
                <a:latin typeface="Montserrat"/>
              </a:rPr>
              <a:t>Random Forest</a:t>
            </a:r>
          </a:p>
          <a:p>
            <a:pPr algn="just" marL="436164" indent="-218082" lvl="1">
              <a:lnSpc>
                <a:spcPts val="3434"/>
              </a:lnSpc>
              <a:buFont typeface="Arial"/>
              <a:buChar char="•"/>
            </a:pPr>
            <a:r>
              <a:rPr lang="en-US" sz="2020">
                <a:solidFill>
                  <a:srgbClr val="101010"/>
                </a:solidFill>
                <a:latin typeface="Montserrat"/>
              </a:rPr>
              <a:t>Decision Tree</a:t>
            </a:r>
          </a:p>
          <a:p>
            <a:pPr algn="just" marL="436164" indent="-218082" lvl="1">
              <a:lnSpc>
                <a:spcPts val="3434"/>
              </a:lnSpc>
              <a:buFont typeface="Arial"/>
              <a:buChar char="•"/>
            </a:pPr>
            <a:r>
              <a:rPr lang="en-US" sz="2020">
                <a:solidFill>
                  <a:srgbClr val="101010"/>
                </a:solidFill>
                <a:latin typeface="Montserrat"/>
              </a:rPr>
              <a:t>eXtreme Gradient Boosting (XGB)</a:t>
            </a:r>
          </a:p>
          <a:p>
            <a:pPr algn="just" marL="436164" indent="-218082" lvl="1">
              <a:lnSpc>
                <a:spcPts val="3434"/>
              </a:lnSpc>
              <a:buFont typeface="Arial"/>
              <a:buChar char="•"/>
            </a:pPr>
            <a:r>
              <a:rPr lang="en-US" sz="2020">
                <a:solidFill>
                  <a:srgbClr val="101010"/>
                </a:solidFill>
                <a:latin typeface="Montserrat"/>
              </a:rPr>
              <a:t>K-Nearest Neighbour (kNN)</a:t>
            </a:r>
          </a:p>
          <a:p>
            <a:pPr algn="just" marL="436164" indent="-218082" lvl="1">
              <a:lnSpc>
                <a:spcPts val="3434"/>
              </a:lnSpc>
              <a:buFont typeface="Arial"/>
              <a:buChar char="•"/>
            </a:pPr>
            <a:r>
              <a:rPr lang="en-US" sz="2020">
                <a:solidFill>
                  <a:srgbClr val="101010"/>
                </a:solidFill>
                <a:latin typeface="Montserrat"/>
              </a:rPr>
              <a:t>Logistic Regression</a:t>
            </a:r>
          </a:p>
        </p:txBody>
      </p:sp>
      <p:sp>
        <p:nvSpPr>
          <p:cNvPr name="TextBox 18" id="18"/>
          <p:cNvSpPr txBox="true"/>
          <p:nvPr/>
        </p:nvSpPr>
        <p:spPr>
          <a:xfrm rot="0">
            <a:off x="4514307" y="9417971"/>
            <a:ext cx="9494358" cy="568237"/>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31: Sample of implementing GridSearchCV in training, fitting and finding the best parameters of the model</a:t>
            </a:r>
          </a:p>
        </p:txBody>
      </p:sp>
      <p:grpSp>
        <p:nvGrpSpPr>
          <p:cNvPr name="Group 19" id="19"/>
          <p:cNvGrpSpPr/>
          <p:nvPr/>
        </p:nvGrpSpPr>
        <p:grpSpPr>
          <a:xfrm rot="0">
            <a:off x="8410648" y="814162"/>
            <a:ext cx="1315454" cy="967506"/>
            <a:chOff x="0" y="0"/>
            <a:chExt cx="1753938" cy="1290008"/>
          </a:xfrm>
        </p:grpSpPr>
        <p:grpSp>
          <p:nvGrpSpPr>
            <p:cNvPr name="Group 20" id="20"/>
            <p:cNvGrpSpPr/>
            <p:nvPr/>
          </p:nvGrpSpPr>
          <p:grpSpPr>
            <a:xfrm rot="0">
              <a:off x="3235" y="3235"/>
              <a:ext cx="1750037" cy="1283537"/>
              <a:chOff x="0" y="0"/>
              <a:chExt cx="1175320" cy="862020"/>
            </a:xfrm>
          </p:grpSpPr>
          <p:sp>
            <p:nvSpPr>
              <p:cNvPr name="Freeform 21" id="21"/>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2" id="22"/>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3" id="23"/>
            <p:cNvGrpSpPr/>
            <p:nvPr/>
          </p:nvGrpSpPr>
          <p:grpSpPr>
            <a:xfrm rot="0">
              <a:off x="345550" y="161449"/>
              <a:ext cx="393655" cy="180729"/>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7" id="27"/>
            <p:cNvGrpSpPr/>
            <p:nvPr/>
          </p:nvGrpSpPr>
          <p:grpSpPr>
            <a:xfrm rot="0">
              <a:off x="962257" y="161449"/>
              <a:ext cx="393655" cy="180729"/>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1" id="31"/>
            <p:cNvGrpSpPr/>
            <p:nvPr/>
          </p:nvGrpSpPr>
          <p:grpSpPr>
            <a:xfrm rot="0">
              <a:off x="1186046" y="471955"/>
              <a:ext cx="393655" cy="180729"/>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5" id="35"/>
            <p:cNvGrpSpPr/>
            <p:nvPr/>
          </p:nvGrpSpPr>
          <p:grpSpPr>
            <a:xfrm rot="0">
              <a:off x="1183287" y="839960"/>
              <a:ext cx="393655" cy="180729"/>
              <a:chOff x="0" y="0"/>
              <a:chExt cx="1624330" cy="745740"/>
            </a:xfrm>
          </p:grpSpPr>
          <p:sp>
            <p:nvSpPr>
              <p:cNvPr name="Freeform 36" id="3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7" id="3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8" id="3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9" id="39"/>
            <p:cNvGrpSpPr/>
            <p:nvPr/>
          </p:nvGrpSpPr>
          <p:grpSpPr>
            <a:xfrm rot="0">
              <a:off x="619805" y="1009364"/>
              <a:ext cx="393655" cy="180729"/>
              <a:chOff x="0" y="0"/>
              <a:chExt cx="1624330" cy="745740"/>
            </a:xfrm>
          </p:grpSpPr>
          <p:sp>
            <p:nvSpPr>
              <p:cNvPr name="Freeform 40" id="4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1" id="4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2" id="4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43" id="43"/>
            <p:cNvGrpSpPr/>
            <p:nvPr/>
          </p:nvGrpSpPr>
          <p:grpSpPr>
            <a:xfrm rot="0">
              <a:off x="133316" y="760497"/>
              <a:ext cx="393655" cy="180729"/>
              <a:chOff x="0" y="0"/>
              <a:chExt cx="1624330" cy="745740"/>
            </a:xfrm>
          </p:grpSpPr>
          <p:sp>
            <p:nvSpPr>
              <p:cNvPr name="Freeform 44" id="4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5" id="4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6" id="4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7" id="47"/>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48" id="48"/>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9" id="49"/>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50" id="50"/>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51" id="51"/>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2" id="52"/>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3" id="53"/>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4" id="54"/>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5" id="55"/>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6" id="56"/>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7" id="57"/>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8" id="58"/>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9" id="59"/>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4150338" y="3023113"/>
            <a:ext cx="481759" cy="390452"/>
          </a:xfrm>
          <a:prstGeom prst="line">
            <a:avLst/>
          </a:prstGeom>
          <a:ln cap="flat" w="19050">
            <a:solidFill>
              <a:srgbClr val="000000"/>
            </a:solidFill>
            <a:prstDash val="solid"/>
            <a:headEnd type="none" len="sm" w="sm"/>
            <a:tailEnd type="arrow" len="sm" w="med"/>
          </a:ln>
        </p:spPr>
      </p:sp>
      <p:sp>
        <p:nvSpPr>
          <p:cNvPr name="AutoShape 6" id="6"/>
          <p:cNvSpPr/>
          <p:nvPr/>
        </p:nvSpPr>
        <p:spPr>
          <a:xfrm>
            <a:off x="4150338" y="3519156"/>
            <a:ext cx="481759" cy="278144"/>
          </a:xfrm>
          <a:prstGeom prst="line">
            <a:avLst/>
          </a:prstGeom>
          <a:ln cap="flat" w="19050">
            <a:solidFill>
              <a:srgbClr val="000000"/>
            </a:solidFill>
            <a:prstDash val="solid"/>
            <a:headEnd type="none" len="sm" w="sm"/>
            <a:tailEnd type="arrow" len="sm" w="med"/>
          </a:ln>
        </p:spPr>
      </p:sp>
      <p:grpSp>
        <p:nvGrpSpPr>
          <p:cNvPr name="Group 7" id="7"/>
          <p:cNvGrpSpPr/>
          <p:nvPr/>
        </p:nvGrpSpPr>
        <p:grpSpPr>
          <a:xfrm rot="0">
            <a:off x="1028700" y="2246121"/>
            <a:ext cx="2730228" cy="2489815"/>
            <a:chOff x="0" y="0"/>
            <a:chExt cx="3640304" cy="3319753"/>
          </a:xfrm>
        </p:grpSpPr>
        <p:sp>
          <p:nvSpPr>
            <p:cNvPr name="Freeform 8" id="8"/>
            <p:cNvSpPr/>
            <p:nvPr/>
          </p:nvSpPr>
          <p:spPr>
            <a:xfrm flipH="false" flipV="false" rot="0">
              <a:off x="171148" y="0"/>
              <a:ext cx="3298009" cy="3319753"/>
            </a:xfrm>
            <a:custGeom>
              <a:avLst/>
              <a:gdLst/>
              <a:ahLst/>
              <a:cxnLst/>
              <a:rect r="r" b="b" t="t" l="l"/>
              <a:pathLst>
                <a:path h="3319753" w="3298009">
                  <a:moveTo>
                    <a:pt x="0" y="0"/>
                  </a:moveTo>
                  <a:lnTo>
                    <a:pt x="3298008" y="0"/>
                  </a:lnTo>
                  <a:lnTo>
                    <a:pt x="3298008" y="3319753"/>
                  </a:lnTo>
                  <a:lnTo>
                    <a:pt x="0" y="3319753"/>
                  </a:lnTo>
                  <a:lnTo>
                    <a:pt x="0" y="0"/>
                  </a:lnTo>
                  <a:close/>
                </a:path>
              </a:pathLst>
            </a:custGeom>
            <a:blipFill>
              <a:blip r:embed="rId3">
                <a:extLst>
                  <a:ext uri="{96DAC541-7B7A-43D3-8B79-37D633B846F1}">
                    <asvg:svgBlip xmlns:asvg="http://schemas.microsoft.com/office/drawing/2016/SVG/main" r:embed="rId4"/>
                  </a:ext>
                </a:extLst>
              </a:blip>
              <a:stretch>
                <a:fillRect l="-329" t="0" r="-329" b="0"/>
              </a:stretch>
            </a:blipFill>
          </p:spPr>
        </p:sp>
        <p:sp>
          <p:nvSpPr>
            <p:cNvPr name="TextBox 9" id="9"/>
            <p:cNvSpPr txBox="true"/>
            <p:nvPr/>
          </p:nvSpPr>
          <p:spPr>
            <a:xfrm rot="0">
              <a:off x="0" y="828327"/>
              <a:ext cx="3640304" cy="1558084"/>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13.</a:t>
              </a:r>
            </a:p>
            <a:p>
              <a:pPr algn="ctr">
                <a:lnSpc>
                  <a:spcPts val="3169"/>
                </a:lnSpc>
              </a:pPr>
              <a:r>
                <a:rPr lang="en-US" sz="2264" spc="113">
                  <a:solidFill>
                    <a:srgbClr val="FFFFFF"/>
                  </a:solidFill>
                  <a:latin typeface="Montserrat Bold"/>
                </a:rPr>
                <a:t>Evaluate the models</a:t>
              </a:r>
            </a:p>
          </p:txBody>
        </p:sp>
      </p:grpSp>
      <p:sp>
        <p:nvSpPr>
          <p:cNvPr name="Freeform 10" id="10"/>
          <p:cNvSpPr/>
          <p:nvPr/>
        </p:nvSpPr>
        <p:spPr>
          <a:xfrm flipH="false" flipV="false" rot="0">
            <a:off x="11328074" y="5230182"/>
            <a:ext cx="6374063" cy="3985324"/>
          </a:xfrm>
          <a:custGeom>
            <a:avLst/>
            <a:gdLst/>
            <a:ahLst/>
            <a:cxnLst/>
            <a:rect r="r" b="b" t="t" l="l"/>
            <a:pathLst>
              <a:path h="3985324" w="6374063">
                <a:moveTo>
                  <a:pt x="0" y="0"/>
                </a:moveTo>
                <a:lnTo>
                  <a:pt x="6374063" y="0"/>
                </a:lnTo>
                <a:lnTo>
                  <a:pt x="6374063" y="3985324"/>
                </a:lnTo>
                <a:lnTo>
                  <a:pt x="0" y="3985324"/>
                </a:lnTo>
                <a:lnTo>
                  <a:pt x="0" y="0"/>
                </a:lnTo>
                <a:close/>
              </a:path>
            </a:pathLst>
          </a:custGeom>
          <a:blipFill>
            <a:blip r:embed="rId5"/>
            <a:stretch>
              <a:fillRect l="0" t="0" r="0" b="0"/>
            </a:stretch>
          </a:blipFill>
          <a:ln w="9525" cap="sq">
            <a:solidFill>
              <a:srgbClr val="000000"/>
            </a:solidFill>
            <a:prstDash val="solid"/>
            <a:miter/>
          </a:ln>
        </p:spPr>
      </p:sp>
      <p:sp>
        <p:nvSpPr>
          <p:cNvPr name="Freeform 11" id="11"/>
          <p:cNvSpPr/>
          <p:nvPr/>
        </p:nvSpPr>
        <p:spPr>
          <a:xfrm flipH="false" flipV="false" rot="0">
            <a:off x="3320879" y="5230182"/>
            <a:ext cx="7782605" cy="3985324"/>
          </a:xfrm>
          <a:custGeom>
            <a:avLst/>
            <a:gdLst/>
            <a:ahLst/>
            <a:cxnLst/>
            <a:rect r="r" b="b" t="t" l="l"/>
            <a:pathLst>
              <a:path h="3985324" w="7782605">
                <a:moveTo>
                  <a:pt x="0" y="0"/>
                </a:moveTo>
                <a:lnTo>
                  <a:pt x="7782604" y="0"/>
                </a:lnTo>
                <a:lnTo>
                  <a:pt x="7782604" y="3985324"/>
                </a:lnTo>
                <a:lnTo>
                  <a:pt x="0" y="3985324"/>
                </a:lnTo>
                <a:lnTo>
                  <a:pt x="0" y="0"/>
                </a:lnTo>
                <a:close/>
              </a:path>
            </a:pathLst>
          </a:custGeom>
          <a:blipFill>
            <a:blip r:embed="rId6"/>
            <a:stretch>
              <a:fillRect l="0" t="0" r="0" b="0"/>
            </a:stretch>
          </a:blipFill>
          <a:ln w="9525" cap="sq">
            <a:solidFill>
              <a:srgbClr val="000000"/>
            </a:solidFill>
            <a:prstDash val="solid"/>
            <a:miter/>
          </a:ln>
        </p:spPr>
      </p:sp>
      <p:sp>
        <p:nvSpPr>
          <p:cNvPr name="TextBox 12" id="12"/>
          <p:cNvSpPr txBox="true"/>
          <p:nvPr/>
        </p:nvSpPr>
        <p:spPr>
          <a:xfrm rot="0">
            <a:off x="1037322" y="952500"/>
            <a:ext cx="6953969"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Evaluation</a:t>
            </a:r>
          </a:p>
        </p:txBody>
      </p:sp>
      <p:sp>
        <p:nvSpPr>
          <p:cNvPr name="TextBox 13" id="13"/>
          <p:cNvSpPr txBox="true"/>
          <p:nvPr/>
        </p:nvSpPr>
        <p:spPr>
          <a:xfrm rot="0">
            <a:off x="5064863" y="2396658"/>
            <a:ext cx="8336665" cy="755819"/>
          </a:xfrm>
          <a:prstGeom prst="rect">
            <a:avLst/>
          </a:prstGeom>
        </p:spPr>
        <p:txBody>
          <a:bodyPr anchor="t" rtlCol="false" tIns="0" lIns="0" bIns="0" rIns="0">
            <a:spAutoFit/>
          </a:bodyPr>
          <a:lstStyle/>
          <a:p>
            <a:pPr algn="just">
              <a:lnSpc>
                <a:spcPts val="3113"/>
              </a:lnSpc>
            </a:pPr>
            <a:r>
              <a:rPr lang="en-US" sz="1831">
                <a:solidFill>
                  <a:srgbClr val="101010"/>
                </a:solidFill>
                <a:latin typeface="Montserrat Bold"/>
              </a:rPr>
              <a:t>a. Accuracy score</a:t>
            </a:r>
          </a:p>
          <a:p>
            <a:pPr algn="just" marL="395359" indent="-197680" lvl="1">
              <a:lnSpc>
                <a:spcPts val="3113"/>
              </a:lnSpc>
              <a:buFont typeface="Arial"/>
              <a:buChar char="•"/>
            </a:pPr>
            <a:r>
              <a:rPr lang="en-US" sz="1831">
                <a:solidFill>
                  <a:srgbClr val="101010"/>
                </a:solidFill>
                <a:latin typeface="Montserrat"/>
              </a:rPr>
              <a:t>Represents a proportion of correct predictions made by a model</a:t>
            </a:r>
          </a:p>
        </p:txBody>
      </p:sp>
      <p:sp>
        <p:nvSpPr>
          <p:cNvPr name="TextBox 14" id="14"/>
          <p:cNvSpPr txBox="true"/>
          <p:nvPr/>
        </p:nvSpPr>
        <p:spPr>
          <a:xfrm rot="0">
            <a:off x="5064863" y="3734329"/>
            <a:ext cx="9013930" cy="759930"/>
          </a:xfrm>
          <a:prstGeom prst="rect">
            <a:avLst/>
          </a:prstGeom>
        </p:spPr>
        <p:txBody>
          <a:bodyPr anchor="t" rtlCol="false" tIns="0" lIns="0" bIns="0" rIns="0">
            <a:spAutoFit/>
          </a:bodyPr>
          <a:lstStyle/>
          <a:p>
            <a:pPr algn="just">
              <a:lnSpc>
                <a:spcPts val="3113"/>
              </a:lnSpc>
            </a:pPr>
            <a:r>
              <a:rPr lang="en-US" sz="1831">
                <a:solidFill>
                  <a:srgbClr val="101010"/>
                </a:solidFill>
                <a:latin typeface="Montserrat Bold"/>
              </a:rPr>
              <a:t>b. Classification report</a:t>
            </a:r>
          </a:p>
          <a:p>
            <a:pPr algn="just" marL="395359" indent="-197680" lvl="1">
              <a:lnSpc>
                <a:spcPts val="3113"/>
              </a:lnSpc>
              <a:buFont typeface="Arial"/>
              <a:buChar char="•"/>
            </a:pPr>
            <a:r>
              <a:rPr lang="en-US" sz="1831">
                <a:solidFill>
                  <a:srgbClr val="101010"/>
                </a:solidFill>
                <a:latin typeface="Montserrat"/>
              </a:rPr>
              <a:t>Macro-averaging: All classes are equally important</a:t>
            </a:r>
          </a:p>
        </p:txBody>
      </p:sp>
      <p:sp>
        <p:nvSpPr>
          <p:cNvPr name="TextBox 15" id="15"/>
          <p:cNvSpPr txBox="true"/>
          <p:nvPr/>
        </p:nvSpPr>
        <p:spPr>
          <a:xfrm rot="0">
            <a:off x="3320879" y="9242128"/>
            <a:ext cx="7782605"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32: A sample of performing accuracy score on a model</a:t>
            </a:r>
          </a:p>
        </p:txBody>
      </p:sp>
      <p:sp>
        <p:nvSpPr>
          <p:cNvPr name="TextBox 16" id="16"/>
          <p:cNvSpPr txBox="true"/>
          <p:nvPr/>
        </p:nvSpPr>
        <p:spPr>
          <a:xfrm rot="0">
            <a:off x="11328074" y="9242128"/>
            <a:ext cx="6374063"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Figure 33: A sample of performing classification report on a model</a:t>
            </a:r>
          </a:p>
        </p:txBody>
      </p:sp>
      <p:grpSp>
        <p:nvGrpSpPr>
          <p:cNvPr name="Group 17" id="17"/>
          <p:cNvGrpSpPr/>
          <p:nvPr/>
        </p:nvGrpSpPr>
        <p:grpSpPr>
          <a:xfrm rot="0">
            <a:off x="7991291" y="814162"/>
            <a:ext cx="1315454" cy="967506"/>
            <a:chOff x="0" y="0"/>
            <a:chExt cx="1753938" cy="1290008"/>
          </a:xfrm>
        </p:grpSpPr>
        <p:grpSp>
          <p:nvGrpSpPr>
            <p:cNvPr name="Group 18" id="18"/>
            <p:cNvGrpSpPr/>
            <p:nvPr/>
          </p:nvGrpSpPr>
          <p:grpSpPr>
            <a:xfrm rot="0">
              <a:off x="3235" y="3235"/>
              <a:ext cx="1750037" cy="1283537"/>
              <a:chOff x="0" y="0"/>
              <a:chExt cx="1175320" cy="862020"/>
            </a:xfrm>
          </p:grpSpPr>
          <p:sp>
            <p:nvSpPr>
              <p:cNvPr name="Freeform 19" id="1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20" id="20"/>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21" id="21"/>
            <p:cNvGrpSpPr/>
            <p:nvPr/>
          </p:nvGrpSpPr>
          <p:grpSpPr>
            <a:xfrm rot="0">
              <a:off x="345550" y="161449"/>
              <a:ext cx="393655" cy="180729"/>
              <a:chOff x="0" y="0"/>
              <a:chExt cx="1624330" cy="745740"/>
            </a:xfrm>
          </p:grpSpPr>
          <p:sp>
            <p:nvSpPr>
              <p:cNvPr name="Freeform 22" id="2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3" id="2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4" id="2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5" id="25"/>
            <p:cNvGrpSpPr/>
            <p:nvPr/>
          </p:nvGrpSpPr>
          <p:grpSpPr>
            <a:xfrm rot="0">
              <a:off x="962257" y="161449"/>
              <a:ext cx="393655" cy="180729"/>
              <a:chOff x="0" y="0"/>
              <a:chExt cx="1624330" cy="745740"/>
            </a:xfrm>
          </p:grpSpPr>
          <p:sp>
            <p:nvSpPr>
              <p:cNvPr name="Freeform 26" id="2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7" id="2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8" id="2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9" id="29"/>
            <p:cNvGrpSpPr/>
            <p:nvPr/>
          </p:nvGrpSpPr>
          <p:grpSpPr>
            <a:xfrm rot="0">
              <a:off x="1186046" y="471955"/>
              <a:ext cx="393655" cy="180729"/>
              <a:chOff x="0" y="0"/>
              <a:chExt cx="1624330" cy="745740"/>
            </a:xfrm>
          </p:grpSpPr>
          <p:sp>
            <p:nvSpPr>
              <p:cNvPr name="Freeform 30" id="3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1" id="3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2" id="3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3" id="33"/>
            <p:cNvGrpSpPr/>
            <p:nvPr/>
          </p:nvGrpSpPr>
          <p:grpSpPr>
            <a:xfrm rot="0">
              <a:off x="1183287" y="839960"/>
              <a:ext cx="393655" cy="180729"/>
              <a:chOff x="0" y="0"/>
              <a:chExt cx="1624330" cy="745740"/>
            </a:xfrm>
          </p:grpSpPr>
          <p:sp>
            <p:nvSpPr>
              <p:cNvPr name="Freeform 34" id="3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5" id="3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6" id="3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7" id="37"/>
            <p:cNvGrpSpPr/>
            <p:nvPr/>
          </p:nvGrpSpPr>
          <p:grpSpPr>
            <a:xfrm rot="0">
              <a:off x="619805" y="1009364"/>
              <a:ext cx="393655" cy="180729"/>
              <a:chOff x="0" y="0"/>
              <a:chExt cx="1624330" cy="745740"/>
            </a:xfrm>
          </p:grpSpPr>
          <p:sp>
            <p:nvSpPr>
              <p:cNvPr name="Freeform 38" id="3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9" id="3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0" id="4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41" id="41"/>
            <p:cNvGrpSpPr/>
            <p:nvPr/>
          </p:nvGrpSpPr>
          <p:grpSpPr>
            <a:xfrm rot="0">
              <a:off x="133316" y="760497"/>
              <a:ext cx="393655" cy="180729"/>
              <a:chOff x="0" y="0"/>
              <a:chExt cx="1624330" cy="745740"/>
            </a:xfrm>
          </p:grpSpPr>
          <p:sp>
            <p:nvSpPr>
              <p:cNvPr name="Freeform 42" id="4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3" id="4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4" id="4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45" id="45"/>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46" id="46"/>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7" id="47"/>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8" id="48"/>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9" id="49"/>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50" id="50"/>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51" id="51"/>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3" id="53"/>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4" id="54"/>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5" id="55"/>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6" id="56"/>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7" id="57"/>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TextBox 58" id="58"/>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1028700" y="3420438"/>
          <a:ext cx="14581754" cy="5429250"/>
        </p:xfrm>
        <a:graphic>
          <a:graphicData uri="http://schemas.openxmlformats.org/drawingml/2006/table">
            <a:tbl>
              <a:tblPr/>
              <a:tblGrid>
                <a:gridCol w="2665875"/>
                <a:gridCol w="2978970"/>
                <a:gridCol w="2978970"/>
                <a:gridCol w="2978970"/>
                <a:gridCol w="2978970"/>
              </a:tblGrid>
              <a:tr h="775607">
                <a:tc>
                  <a:txBody>
                    <a:bodyPr anchor="t" rtlCol="false"/>
                    <a:lstStyle/>
                    <a:p>
                      <a:pPr algn="ctr">
                        <a:lnSpc>
                          <a:spcPts val="1615"/>
                        </a:lnSpc>
                        <a:defRPr/>
                      </a:pPr>
                      <a:r>
                        <a:rPr lang="en-US" sz="1700">
                          <a:solidFill>
                            <a:srgbClr val="000000"/>
                          </a:solidFill>
                          <a:latin typeface="Montserrat Bold"/>
                        </a:rPr>
                        <a:t>Model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Bold"/>
                        </a:rPr>
                        <a:t>Accuracy 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Bold"/>
                        </a:rPr>
                        <a:t>Precision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Bold"/>
                        </a:rPr>
                        <a:t>Recall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Bold"/>
                        </a:rPr>
                        <a:t>F1-score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607">
                <a:tc>
                  <a:txBody>
                    <a:bodyPr anchor="t" rtlCol="false"/>
                    <a:lstStyle/>
                    <a:p>
                      <a:pPr algn="l">
                        <a:lnSpc>
                          <a:spcPts val="2520"/>
                        </a:lnSpc>
                        <a:defRPr/>
                      </a:pPr>
                      <a:r>
                        <a:rPr lang="en-US" sz="1800">
                          <a:solidFill>
                            <a:srgbClr val="FFFFFF"/>
                          </a:solidFill>
                          <a:latin typeface="Montserrat Bold"/>
                        </a:rPr>
                        <a:t>SVM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0091D5"/>
                    </a:solidFill>
                  </a:tcPr>
                </a:tc>
                <a:tc>
                  <a:txBody>
                    <a:bodyPr anchor="t" rtlCol="false"/>
                    <a:lstStyle/>
                    <a:p>
                      <a:pPr algn="ctr">
                        <a:lnSpc>
                          <a:spcPts val="2520"/>
                        </a:lnSpc>
                        <a:defRPr/>
                      </a:pPr>
                      <a:r>
                        <a:rPr lang="en-US" sz="1800">
                          <a:solidFill>
                            <a:srgbClr val="FFFFFF"/>
                          </a:solidFill>
                          <a:latin typeface="Montserrat Bold"/>
                        </a:rPr>
                        <a:t>0.9601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0091D5"/>
                    </a:solidFill>
                  </a:tcPr>
                </a:tc>
                <a:tc>
                  <a:txBody>
                    <a:bodyPr anchor="t" rtlCol="false"/>
                    <a:lstStyle/>
                    <a:p>
                      <a:pPr algn="ctr">
                        <a:lnSpc>
                          <a:spcPts val="2519"/>
                        </a:lnSpc>
                        <a:defRPr/>
                      </a:pPr>
                      <a:r>
                        <a:rPr lang="en-US" sz="1799">
                          <a:solidFill>
                            <a:srgbClr val="FFFFFF"/>
                          </a:solidFill>
                          <a:latin typeface="Montserrat Bold"/>
                        </a:rPr>
                        <a:t>0.98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0091D5"/>
                    </a:solidFill>
                  </a:tcPr>
                </a:tc>
                <a:tc>
                  <a:txBody>
                    <a:bodyPr anchor="t" rtlCol="false"/>
                    <a:lstStyle/>
                    <a:p>
                      <a:pPr algn="ctr">
                        <a:lnSpc>
                          <a:spcPts val="2519"/>
                        </a:lnSpc>
                        <a:defRPr/>
                      </a:pPr>
                      <a:r>
                        <a:rPr lang="en-US" sz="1799">
                          <a:solidFill>
                            <a:srgbClr val="FFFFFF"/>
                          </a:solidFill>
                          <a:latin typeface="Montserrat Bold"/>
                        </a:rPr>
                        <a:t>0.93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0091D5"/>
                    </a:solidFill>
                  </a:tcPr>
                </a:tc>
                <a:tc>
                  <a:txBody>
                    <a:bodyPr anchor="t" rtlCol="false"/>
                    <a:lstStyle/>
                    <a:p>
                      <a:pPr algn="ctr">
                        <a:lnSpc>
                          <a:spcPts val="2519"/>
                        </a:lnSpc>
                        <a:defRPr/>
                      </a:pPr>
                      <a:r>
                        <a:rPr lang="en-US" sz="1799">
                          <a:solidFill>
                            <a:srgbClr val="FFFFFF"/>
                          </a:solidFill>
                          <a:latin typeface="Montserrat Bold"/>
                        </a:rPr>
                        <a:t>0.95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0091D5"/>
                    </a:solidFill>
                  </a:tcPr>
                </a:tc>
              </a:tr>
              <a:tr h="775607">
                <a:tc>
                  <a:txBody>
                    <a:bodyPr anchor="t" rtlCol="false"/>
                    <a:lstStyle/>
                    <a:p>
                      <a:pPr algn="l">
                        <a:lnSpc>
                          <a:spcPts val="2520"/>
                        </a:lnSpc>
                        <a:defRPr/>
                      </a:pPr>
                      <a:r>
                        <a:rPr lang="en-US" sz="1800">
                          <a:solidFill>
                            <a:srgbClr val="000000"/>
                          </a:solidFill>
                          <a:latin typeface="Montserrat"/>
                        </a:rPr>
                        <a:t>Random Forest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0.9598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0.98</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607">
                <a:tc>
                  <a:txBody>
                    <a:bodyPr anchor="t" rtlCol="false"/>
                    <a:lstStyle/>
                    <a:p>
                      <a:pPr algn="l">
                        <a:lnSpc>
                          <a:spcPts val="2520"/>
                        </a:lnSpc>
                        <a:defRPr/>
                      </a:pPr>
                      <a:r>
                        <a:rPr lang="en-US" sz="1800">
                          <a:solidFill>
                            <a:srgbClr val="000000"/>
                          </a:solidFill>
                          <a:latin typeface="Montserrat"/>
                        </a:rPr>
                        <a:t>kNN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0.9569</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0.96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0.94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 0.95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607">
                <a:tc>
                  <a:txBody>
                    <a:bodyPr anchor="t" rtlCol="false"/>
                    <a:lstStyle/>
                    <a:p>
                      <a:pPr algn="l">
                        <a:lnSpc>
                          <a:spcPts val="2520"/>
                        </a:lnSpc>
                        <a:defRPr/>
                      </a:pPr>
                      <a:r>
                        <a:rPr lang="en-US" sz="1800">
                          <a:solidFill>
                            <a:srgbClr val="000000"/>
                          </a:solidFill>
                          <a:latin typeface="Montserrat"/>
                        </a:rPr>
                        <a:t>XGB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0.9441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0.96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0.91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607">
                <a:tc>
                  <a:txBody>
                    <a:bodyPr anchor="t" rtlCol="false"/>
                    <a:lstStyle/>
                    <a:p>
                      <a:pPr algn="l">
                        <a:lnSpc>
                          <a:spcPts val="2520"/>
                        </a:lnSpc>
                        <a:defRPr/>
                      </a:pPr>
                      <a:r>
                        <a:rPr lang="en-US" sz="1800">
                          <a:solidFill>
                            <a:srgbClr val="000000"/>
                          </a:solidFill>
                          <a:latin typeface="Montserrat"/>
                        </a:rPr>
                        <a:t>Decision Tree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0.9382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0.93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5607">
                <a:tc>
                  <a:txBody>
                    <a:bodyPr anchor="t" rtlCol="false"/>
                    <a:lstStyle/>
                    <a:p>
                      <a:pPr algn="l">
                        <a:lnSpc>
                          <a:spcPts val="2520"/>
                        </a:lnSpc>
                        <a:defRPr/>
                      </a:pPr>
                      <a:r>
                        <a:rPr lang="en-US" sz="1800">
                          <a:solidFill>
                            <a:srgbClr val="000000"/>
                          </a:solidFill>
                          <a:latin typeface="Montserrat"/>
                        </a:rPr>
                        <a:t>Logistic Regression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0.6642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0.62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0.52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Montserrat"/>
                        </a:rPr>
                        <a:t>0.55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37322" y="952500"/>
            <a:ext cx="11656996"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Evaluation Results</a:t>
            </a:r>
          </a:p>
        </p:txBody>
      </p:sp>
      <p:sp>
        <p:nvSpPr>
          <p:cNvPr name="TextBox 7" id="7"/>
          <p:cNvSpPr txBox="true"/>
          <p:nvPr/>
        </p:nvSpPr>
        <p:spPr>
          <a:xfrm rot="0">
            <a:off x="16354282" y="4464382"/>
            <a:ext cx="1839370" cy="396928"/>
          </a:xfrm>
          <a:prstGeom prst="rect">
            <a:avLst/>
          </a:prstGeom>
        </p:spPr>
        <p:txBody>
          <a:bodyPr anchor="t" rtlCol="false" tIns="0" lIns="0" bIns="0" rIns="0">
            <a:spAutoFit/>
          </a:bodyPr>
          <a:lstStyle/>
          <a:p>
            <a:pPr algn="just">
              <a:lnSpc>
                <a:spcPts val="3462"/>
              </a:lnSpc>
            </a:pPr>
            <a:r>
              <a:rPr lang="en-US" sz="2036">
                <a:solidFill>
                  <a:srgbClr val="101010"/>
                </a:solidFill>
                <a:latin typeface="Montserrat"/>
              </a:rPr>
              <a:t>Best model</a:t>
            </a:r>
          </a:p>
        </p:txBody>
      </p:sp>
      <p:sp>
        <p:nvSpPr>
          <p:cNvPr name="AutoShape 8" id="8"/>
          <p:cNvSpPr/>
          <p:nvPr/>
        </p:nvSpPr>
        <p:spPr>
          <a:xfrm>
            <a:off x="15610454" y="4710471"/>
            <a:ext cx="584684" cy="0"/>
          </a:xfrm>
          <a:prstGeom prst="line">
            <a:avLst/>
          </a:prstGeom>
          <a:ln cap="flat" w="28575">
            <a:solidFill>
              <a:srgbClr val="000000"/>
            </a:solidFill>
            <a:prstDash val="sysDash"/>
            <a:headEnd type="none" len="sm" w="sm"/>
            <a:tailEnd type="arrow" len="sm" w="med"/>
          </a:ln>
        </p:spPr>
      </p:sp>
      <p:sp>
        <p:nvSpPr>
          <p:cNvPr name="TextBox 9" id="9"/>
          <p:cNvSpPr txBox="true"/>
          <p:nvPr/>
        </p:nvSpPr>
        <p:spPr>
          <a:xfrm rot="0">
            <a:off x="1028700" y="8868738"/>
            <a:ext cx="14581754"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Table 4: Accuracy score and classification report results of each model</a:t>
            </a:r>
          </a:p>
        </p:txBody>
      </p:sp>
      <p:sp>
        <p:nvSpPr>
          <p:cNvPr name="TextBox 10" id="10"/>
          <p:cNvSpPr txBox="true"/>
          <p:nvPr/>
        </p:nvSpPr>
        <p:spPr>
          <a:xfrm rot="0">
            <a:off x="1037322" y="2234931"/>
            <a:ext cx="12157793" cy="759930"/>
          </a:xfrm>
          <a:prstGeom prst="rect">
            <a:avLst/>
          </a:prstGeom>
        </p:spPr>
        <p:txBody>
          <a:bodyPr anchor="t" rtlCol="false" tIns="0" lIns="0" bIns="0" rIns="0">
            <a:spAutoFit/>
          </a:bodyPr>
          <a:lstStyle/>
          <a:p>
            <a:pPr algn="just">
              <a:lnSpc>
                <a:spcPts val="3113"/>
              </a:lnSpc>
            </a:pPr>
            <a:r>
              <a:rPr lang="en-US" sz="1831">
                <a:solidFill>
                  <a:srgbClr val="101010"/>
                </a:solidFill>
                <a:latin typeface="Montserrat Bold"/>
              </a:rPr>
              <a:t>c. Model evaluation results</a:t>
            </a:r>
          </a:p>
          <a:p>
            <a:pPr algn="just" marL="395359" indent="-197680" lvl="1">
              <a:lnSpc>
                <a:spcPts val="3113"/>
              </a:lnSpc>
              <a:buFont typeface="Arial"/>
              <a:buChar char="•"/>
            </a:pPr>
            <a:r>
              <a:rPr lang="en-US" sz="1831">
                <a:solidFill>
                  <a:srgbClr val="101010"/>
                </a:solidFill>
                <a:latin typeface="Montserrat"/>
              </a:rPr>
              <a:t>Support Vector Machine (SVM) has the highest accuracy. Thus, it is the best model.</a:t>
            </a:r>
          </a:p>
        </p:txBody>
      </p:sp>
      <p:grpSp>
        <p:nvGrpSpPr>
          <p:cNvPr name="Group 11" id="11"/>
          <p:cNvGrpSpPr/>
          <p:nvPr/>
        </p:nvGrpSpPr>
        <p:grpSpPr>
          <a:xfrm rot="0">
            <a:off x="9875741" y="814162"/>
            <a:ext cx="1315454" cy="967506"/>
            <a:chOff x="0" y="0"/>
            <a:chExt cx="1753938" cy="1290008"/>
          </a:xfrm>
        </p:grpSpPr>
        <p:grpSp>
          <p:nvGrpSpPr>
            <p:cNvPr name="Group 12" id="12"/>
            <p:cNvGrpSpPr/>
            <p:nvPr/>
          </p:nvGrpSpPr>
          <p:grpSpPr>
            <a:xfrm rot="0">
              <a:off x="3235" y="3235"/>
              <a:ext cx="1750037" cy="1283537"/>
              <a:chOff x="0" y="0"/>
              <a:chExt cx="1175320" cy="862020"/>
            </a:xfrm>
          </p:grpSpPr>
          <p:sp>
            <p:nvSpPr>
              <p:cNvPr name="Freeform 13" id="13"/>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4" id="14"/>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5" id="15"/>
            <p:cNvGrpSpPr/>
            <p:nvPr/>
          </p:nvGrpSpPr>
          <p:grpSpPr>
            <a:xfrm rot="0">
              <a:off x="345550" y="161449"/>
              <a:ext cx="393655" cy="180729"/>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19" id="19"/>
            <p:cNvGrpSpPr/>
            <p:nvPr/>
          </p:nvGrpSpPr>
          <p:grpSpPr>
            <a:xfrm rot="0">
              <a:off x="962257" y="161449"/>
              <a:ext cx="393655" cy="180729"/>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3" id="23"/>
            <p:cNvGrpSpPr/>
            <p:nvPr/>
          </p:nvGrpSpPr>
          <p:grpSpPr>
            <a:xfrm rot="0">
              <a:off x="1186046" y="471955"/>
              <a:ext cx="393655" cy="180729"/>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7" id="27"/>
            <p:cNvGrpSpPr/>
            <p:nvPr/>
          </p:nvGrpSpPr>
          <p:grpSpPr>
            <a:xfrm rot="0">
              <a:off x="1183287" y="839960"/>
              <a:ext cx="393655" cy="180729"/>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1" id="31"/>
            <p:cNvGrpSpPr/>
            <p:nvPr/>
          </p:nvGrpSpPr>
          <p:grpSpPr>
            <a:xfrm rot="0">
              <a:off x="619805" y="1009364"/>
              <a:ext cx="393655" cy="180729"/>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5" id="35"/>
            <p:cNvGrpSpPr/>
            <p:nvPr/>
          </p:nvGrpSpPr>
          <p:grpSpPr>
            <a:xfrm rot="0">
              <a:off x="133316" y="760497"/>
              <a:ext cx="393655" cy="180729"/>
              <a:chOff x="0" y="0"/>
              <a:chExt cx="1624330" cy="745740"/>
            </a:xfrm>
          </p:grpSpPr>
          <p:sp>
            <p:nvSpPr>
              <p:cNvPr name="Freeform 36" id="3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7" id="3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8" id="3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sp>
          <p:nvSpPr>
            <p:cNvPr name="Freeform 39" id="39"/>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0" id="40"/>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1" id="41"/>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2" id="42"/>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3" id="43"/>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4" id="44"/>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5" id="45"/>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6" id="46"/>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47" id="47"/>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48" id="48"/>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0" id="50"/>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1" id="51"/>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
        <p:nvSpPr>
          <p:cNvPr name="TextBox 52" id="52"/>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708469" y="1317837"/>
            <a:ext cx="2550831" cy="1492370"/>
          </a:xfrm>
          <a:custGeom>
            <a:avLst/>
            <a:gdLst/>
            <a:ahLst/>
            <a:cxnLst/>
            <a:rect r="r" b="b" t="t" l="l"/>
            <a:pathLst>
              <a:path h="1492370" w="2550831">
                <a:moveTo>
                  <a:pt x="0" y="0"/>
                </a:moveTo>
                <a:lnTo>
                  <a:pt x="2550831" y="0"/>
                </a:lnTo>
                <a:lnTo>
                  <a:pt x="2550831" y="1492370"/>
                </a:lnTo>
                <a:lnTo>
                  <a:pt x="0" y="1492370"/>
                </a:lnTo>
                <a:lnTo>
                  <a:pt x="0" y="0"/>
                </a:lnTo>
                <a:close/>
              </a:path>
            </a:pathLst>
          </a:custGeom>
          <a:blipFill>
            <a:blip r:embed="rId3"/>
            <a:stretch>
              <a:fillRect l="0" t="0" r="0" b="0"/>
            </a:stretch>
          </a:blipFill>
        </p:spPr>
      </p:sp>
      <p:grpSp>
        <p:nvGrpSpPr>
          <p:cNvPr name="Group 6" id="6"/>
          <p:cNvGrpSpPr/>
          <p:nvPr/>
        </p:nvGrpSpPr>
        <p:grpSpPr>
          <a:xfrm rot="0">
            <a:off x="4830385" y="4001084"/>
            <a:ext cx="8627231" cy="5009771"/>
            <a:chOff x="0" y="0"/>
            <a:chExt cx="1022121" cy="593538"/>
          </a:xfrm>
        </p:grpSpPr>
        <p:sp>
          <p:nvSpPr>
            <p:cNvPr name="Freeform 7" id="7"/>
            <p:cNvSpPr/>
            <p:nvPr/>
          </p:nvSpPr>
          <p:spPr>
            <a:xfrm flipH="false" flipV="false" rot="0">
              <a:off x="0" y="0"/>
              <a:ext cx="1022121" cy="593538"/>
            </a:xfrm>
            <a:custGeom>
              <a:avLst/>
              <a:gdLst/>
              <a:ahLst/>
              <a:cxnLst/>
              <a:rect r="r" b="b" t="t" l="l"/>
              <a:pathLst>
                <a:path h="593538" w="1022121">
                  <a:moveTo>
                    <a:pt x="0" y="0"/>
                  </a:moveTo>
                  <a:lnTo>
                    <a:pt x="1022121" y="0"/>
                  </a:lnTo>
                  <a:lnTo>
                    <a:pt x="1022121" y="593538"/>
                  </a:lnTo>
                  <a:lnTo>
                    <a:pt x="0" y="593538"/>
                  </a:lnTo>
                  <a:close/>
                </a:path>
              </a:pathLst>
            </a:custGeom>
            <a:blipFill>
              <a:blip r:embed="rId4"/>
              <a:stretch>
                <a:fillRect l="0" t="-451" r="0" b="-451"/>
              </a:stretch>
            </a:blipFill>
            <a:ln w="9525" cap="sq">
              <a:solidFill>
                <a:srgbClr val="000000"/>
              </a:solidFill>
              <a:prstDash val="solid"/>
              <a:miter/>
            </a:ln>
          </p:spPr>
        </p:sp>
      </p:grpSp>
      <p:sp>
        <p:nvSpPr>
          <p:cNvPr name="TextBox 8" id="8"/>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Deployment</a:t>
            </a:r>
          </a:p>
        </p:txBody>
      </p:sp>
      <p:sp>
        <p:nvSpPr>
          <p:cNvPr name="TextBox 9" id="9"/>
          <p:cNvSpPr txBox="true"/>
          <p:nvPr/>
        </p:nvSpPr>
        <p:spPr>
          <a:xfrm rot="0">
            <a:off x="4830385" y="9033437"/>
            <a:ext cx="8627231" cy="365061"/>
          </a:xfrm>
          <a:prstGeom prst="rect">
            <a:avLst/>
          </a:prstGeom>
        </p:spPr>
        <p:txBody>
          <a:bodyPr anchor="t" rtlCol="false" tIns="0" lIns="0" bIns="0" rIns="0">
            <a:spAutoFit/>
          </a:bodyPr>
          <a:lstStyle/>
          <a:p>
            <a:pPr algn="ctr">
              <a:lnSpc>
                <a:spcPts val="3112"/>
              </a:lnSpc>
            </a:pPr>
            <a:r>
              <a:rPr lang="en-US" sz="1830">
                <a:solidFill>
                  <a:srgbClr val="101010"/>
                </a:solidFill>
                <a:latin typeface="Montserrat"/>
              </a:rPr>
              <a:t>Figure 34: Smart Learn ‘s homepage</a:t>
            </a:r>
          </a:p>
        </p:txBody>
      </p:sp>
      <p:sp>
        <p:nvSpPr>
          <p:cNvPr name="TextBox 10" id="10"/>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35</a:t>
            </a:r>
          </a:p>
        </p:txBody>
      </p:sp>
      <p:sp>
        <p:nvSpPr>
          <p:cNvPr name="Freeform 11" id="11"/>
          <p:cNvSpPr/>
          <p:nvPr/>
        </p:nvSpPr>
        <p:spPr>
          <a:xfrm flipH="false" flipV="false" rot="0">
            <a:off x="1157061" y="2246121"/>
            <a:ext cx="2473507" cy="2489815"/>
          </a:xfrm>
          <a:custGeom>
            <a:avLst/>
            <a:gdLst/>
            <a:ahLst/>
            <a:cxnLst/>
            <a:rect r="r" b="b" t="t" l="l"/>
            <a:pathLst>
              <a:path h="2489815" w="2473507">
                <a:moveTo>
                  <a:pt x="0" y="0"/>
                </a:moveTo>
                <a:lnTo>
                  <a:pt x="2473506" y="0"/>
                </a:lnTo>
                <a:lnTo>
                  <a:pt x="2473506" y="2489815"/>
                </a:lnTo>
                <a:lnTo>
                  <a:pt x="0" y="2489815"/>
                </a:lnTo>
                <a:lnTo>
                  <a:pt x="0" y="0"/>
                </a:lnTo>
                <a:close/>
              </a:path>
            </a:pathLst>
          </a:custGeom>
          <a:blipFill>
            <a:blip r:embed="rId5">
              <a:extLst>
                <a:ext uri="{96DAC541-7B7A-43D3-8B79-37D633B846F1}">
                  <asvg:svgBlip xmlns:asvg="http://schemas.microsoft.com/office/drawing/2016/SVG/main" r:embed="rId6"/>
                </a:ext>
              </a:extLst>
            </a:blip>
            <a:stretch>
              <a:fillRect l="-329" t="0" r="-329" b="0"/>
            </a:stretch>
          </a:blipFill>
        </p:spPr>
      </p:sp>
      <p:sp>
        <p:nvSpPr>
          <p:cNvPr name="TextBox 12" id="12"/>
          <p:cNvSpPr txBox="true"/>
          <p:nvPr/>
        </p:nvSpPr>
        <p:spPr>
          <a:xfrm rot="0">
            <a:off x="1028700" y="2855460"/>
            <a:ext cx="2730228" cy="1180469"/>
          </a:xfrm>
          <a:prstGeom prst="rect">
            <a:avLst/>
          </a:prstGeom>
        </p:spPr>
        <p:txBody>
          <a:bodyPr anchor="t" rtlCol="false" tIns="0" lIns="0" bIns="0" rIns="0">
            <a:spAutoFit/>
          </a:bodyPr>
          <a:lstStyle/>
          <a:p>
            <a:pPr algn="ctr">
              <a:lnSpc>
                <a:spcPts val="3169"/>
              </a:lnSpc>
            </a:pPr>
            <a:r>
              <a:rPr lang="en-US" sz="2264" spc="113">
                <a:solidFill>
                  <a:srgbClr val="FFFFFF"/>
                </a:solidFill>
                <a:latin typeface="Montserrat Bold"/>
              </a:rPr>
              <a:t>14.</a:t>
            </a:r>
          </a:p>
          <a:p>
            <a:pPr algn="ctr">
              <a:lnSpc>
                <a:spcPts val="3169"/>
              </a:lnSpc>
            </a:pPr>
            <a:r>
              <a:rPr lang="en-US" sz="2264" spc="113">
                <a:solidFill>
                  <a:srgbClr val="FFFFFF"/>
                </a:solidFill>
                <a:latin typeface="Montserrat Bold"/>
              </a:rPr>
              <a:t>Deploy the </a:t>
            </a:r>
          </a:p>
          <a:p>
            <a:pPr algn="ctr">
              <a:lnSpc>
                <a:spcPts val="3169"/>
              </a:lnSpc>
            </a:pPr>
            <a:r>
              <a:rPr lang="en-US" sz="2264" spc="113">
                <a:solidFill>
                  <a:srgbClr val="FFFFFF"/>
                </a:solidFill>
                <a:latin typeface="Montserrat Bold"/>
              </a:rPr>
              <a:t>data product</a:t>
            </a:r>
          </a:p>
        </p:txBody>
      </p:sp>
      <p:sp>
        <p:nvSpPr>
          <p:cNvPr name="TextBox 13" id="13"/>
          <p:cNvSpPr txBox="true"/>
          <p:nvPr/>
        </p:nvSpPr>
        <p:spPr>
          <a:xfrm rot="0">
            <a:off x="4514307" y="2515005"/>
            <a:ext cx="6139436"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Deployed a website, </a:t>
            </a:r>
            <a:r>
              <a:rPr lang="en-US" sz="2020" u="sng">
                <a:solidFill>
                  <a:srgbClr val="0091D5"/>
                </a:solidFill>
                <a:latin typeface="Montserrat Bold Italics"/>
                <a:hlinkClick r:id="rId7" tooltip="https://smart-learn.streamlit.app"/>
              </a:rPr>
              <a:t>Smart Learn</a:t>
            </a:r>
          </a:p>
          <a:p>
            <a:pPr algn="just" marL="436164" indent="-218082" lvl="1">
              <a:lnSpc>
                <a:spcPts val="3434"/>
              </a:lnSpc>
              <a:buFont typeface="Arial"/>
              <a:buChar char="•"/>
            </a:pPr>
            <a:r>
              <a:rPr lang="en-US" sz="2020">
                <a:solidFill>
                  <a:srgbClr val="101010"/>
                </a:solidFill>
                <a:latin typeface="Montserrat"/>
              </a:rPr>
              <a:t>Utilised Streamlit</a:t>
            </a:r>
          </a:p>
        </p:txBody>
      </p:sp>
      <p:grpSp>
        <p:nvGrpSpPr>
          <p:cNvPr name="Group 14" id="14"/>
          <p:cNvGrpSpPr/>
          <p:nvPr/>
        </p:nvGrpSpPr>
        <p:grpSpPr>
          <a:xfrm rot="0">
            <a:off x="8410648" y="814162"/>
            <a:ext cx="1315454" cy="967506"/>
            <a:chOff x="0" y="0"/>
            <a:chExt cx="1753938" cy="1290008"/>
          </a:xfrm>
        </p:grpSpPr>
        <p:grpSp>
          <p:nvGrpSpPr>
            <p:cNvPr name="Group 15" id="15"/>
            <p:cNvGrpSpPr/>
            <p:nvPr/>
          </p:nvGrpSpPr>
          <p:grpSpPr>
            <a:xfrm rot="0">
              <a:off x="3235" y="3235"/>
              <a:ext cx="1750037" cy="1283537"/>
              <a:chOff x="0" y="0"/>
              <a:chExt cx="1175320" cy="862020"/>
            </a:xfrm>
          </p:grpSpPr>
          <p:sp>
            <p:nvSpPr>
              <p:cNvPr name="Freeform 16" id="16"/>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19050" cap="sq">
                <a:solidFill>
                  <a:srgbClr val="9E9E9E"/>
                </a:solidFill>
                <a:prstDash val="solid"/>
                <a:miter/>
              </a:ln>
            </p:spPr>
          </p:sp>
          <p:sp>
            <p:nvSpPr>
              <p:cNvPr name="TextBox 17" id="17"/>
              <p:cNvSpPr txBox="true"/>
              <p:nvPr/>
            </p:nvSpPr>
            <p:spPr>
              <a:xfrm>
                <a:off x="110186" y="33189"/>
                <a:ext cx="954948" cy="748016"/>
              </a:xfrm>
              <a:prstGeom prst="rect">
                <a:avLst/>
              </a:prstGeom>
            </p:spPr>
            <p:txBody>
              <a:bodyPr anchor="ctr" rtlCol="false" tIns="6230" lIns="6230" bIns="6230" rIns="6230"/>
              <a:lstStyle/>
              <a:p>
                <a:pPr algn="ctr">
                  <a:lnSpc>
                    <a:spcPts val="3359"/>
                  </a:lnSpc>
                </a:pPr>
              </a:p>
            </p:txBody>
          </p:sp>
        </p:grpSp>
        <p:grpSp>
          <p:nvGrpSpPr>
            <p:cNvPr name="Group 18" id="18"/>
            <p:cNvGrpSpPr/>
            <p:nvPr/>
          </p:nvGrpSpPr>
          <p:grpSpPr>
            <a:xfrm rot="0">
              <a:off x="345550" y="161449"/>
              <a:ext cx="393655" cy="180729"/>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2" id="22"/>
            <p:cNvGrpSpPr/>
            <p:nvPr/>
          </p:nvGrpSpPr>
          <p:grpSpPr>
            <a:xfrm rot="0">
              <a:off x="962257" y="161449"/>
              <a:ext cx="393655" cy="180729"/>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26" id="26"/>
            <p:cNvGrpSpPr/>
            <p:nvPr/>
          </p:nvGrpSpPr>
          <p:grpSpPr>
            <a:xfrm rot="0">
              <a:off x="1186046" y="471955"/>
              <a:ext cx="393655" cy="180729"/>
              <a:chOff x="0" y="0"/>
              <a:chExt cx="1624330" cy="745740"/>
            </a:xfrm>
          </p:grpSpPr>
          <p:sp>
            <p:nvSpPr>
              <p:cNvPr name="Freeform 27" id="27"/>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8" id="28"/>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9" id="29"/>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0" id="30"/>
            <p:cNvGrpSpPr/>
            <p:nvPr/>
          </p:nvGrpSpPr>
          <p:grpSpPr>
            <a:xfrm rot="0">
              <a:off x="1183287" y="839960"/>
              <a:ext cx="393655" cy="180729"/>
              <a:chOff x="0" y="0"/>
              <a:chExt cx="1624330" cy="745740"/>
            </a:xfrm>
          </p:grpSpPr>
          <p:sp>
            <p:nvSpPr>
              <p:cNvPr name="Freeform 31" id="3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2" id="3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3" id="3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4" id="34"/>
            <p:cNvGrpSpPr/>
            <p:nvPr/>
          </p:nvGrpSpPr>
          <p:grpSpPr>
            <a:xfrm rot="0">
              <a:off x="619805" y="1009364"/>
              <a:ext cx="393655" cy="180729"/>
              <a:chOff x="0" y="0"/>
              <a:chExt cx="1624330" cy="745740"/>
            </a:xfrm>
          </p:grpSpPr>
          <p:sp>
            <p:nvSpPr>
              <p:cNvPr name="Freeform 35" id="3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6" id="3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7" id="3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D9D9D9"/>
              </a:solidFill>
            </p:spPr>
          </p:sp>
        </p:grpSp>
        <p:grpSp>
          <p:nvGrpSpPr>
            <p:cNvPr name="Group 38" id="38"/>
            <p:cNvGrpSpPr/>
            <p:nvPr/>
          </p:nvGrpSpPr>
          <p:grpSpPr>
            <a:xfrm rot="0">
              <a:off x="133316" y="760497"/>
              <a:ext cx="393655" cy="180729"/>
              <a:chOff x="0" y="0"/>
              <a:chExt cx="1624330" cy="745740"/>
            </a:xfrm>
          </p:grpSpPr>
          <p:sp>
            <p:nvSpPr>
              <p:cNvPr name="Freeform 39" id="3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40" id="4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41" id="4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42" id="42"/>
            <p:cNvSpPr/>
            <p:nvPr/>
          </p:nvSpPr>
          <p:spPr>
            <a:xfrm flipH="false" flipV="false" rot="0">
              <a:off x="782480" y="538966"/>
              <a:ext cx="164507" cy="207520"/>
            </a:xfrm>
            <a:custGeom>
              <a:avLst/>
              <a:gdLst/>
              <a:ahLst/>
              <a:cxnLst/>
              <a:rect r="r" b="b" t="t" l="l"/>
              <a:pathLst>
                <a:path h="207520" w="164507">
                  <a:moveTo>
                    <a:pt x="0" y="0"/>
                  </a:moveTo>
                  <a:lnTo>
                    <a:pt x="164507" y="0"/>
                  </a:lnTo>
                  <a:lnTo>
                    <a:pt x="164507" y="207521"/>
                  </a:lnTo>
                  <a:lnTo>
                    <a:pt x="0" y="2075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43" id="43"/>
            <p:cNvSpPr/>
            <p:nvPr/>
          </p:nvSpPr>
          <p:spPr>
            <a:xfrm flipH="true">
              <a:off x="779924" y="284464"/>
              <a:ext cx="138854" cy="0"/>
            </a:xfrm>
            <a:prstGeom prst="line">
              <a:avLst/>
            </a:prstGeom>
            <a:ln cap="flat" w="12700">
              <a:solidFill>
                <a:srgbClr val="A6A6A6"/>
              </a:solidFill>
              <a:prstDash val="solid"/>
              <a:headEnd type="none" len="sm" w="sm"/>
              <a:tailEnd type="arrow" len="sm" w="med"/>
            </a:ln>
          </p:spPr>
        </p:sp>
        <p:sp>
          <p:nvSpPr>
            <p:cNvPr name="AutoShape 44" id="44"/>
            <p:cNvSpPr/>
            <p:nvPr/>
          </p:nvSpPr>
          <p:spPr>
            <a:xfrm>
              <a:off x="782011" y="224348"/>
              <a:ext cx="138854" cy="0"/>
            </a:xfrm>
            <a:prstGeom prst="line">
              <a:avLst/>
            </a:prstGeom>
            <a:ln cap="flat" w="12700">
              <a:solidFill>
                <a:srgbClr val="A6A6A6"/>
              </a:solidFill>
              <a:prstDash val="solid"/>
              <a:headEnd type="none" len="sm" w="sm"/>
              <a:tailEnd type="arrow" len="sm" w="med"/>
            </a:ln>
          </p:spPr>
        </p:sp>
        <p:sp>
          <p:nvSpPr>
            <p:cNvPr name="AutoShape 45" id="45"/>
            <p:cNvSpPr/>
            <p:nvPr/>
          </p:nvSpPr>
          <p:spPr>
            <a:xfrm>
              <a:off x="1235421" y="353518"/>
              <a:ext cx="88936" cy="106634"/>
            </a:xfrm>
            <a:prstGeom prst="line">
              <a:avLst/>
            </a:prstGeom>
            <a:ln cap="flat" w="12700">
              <a:solidFill>
                <a:srgbClr val="A6A6A6"/>
              </a:solidFill>
              <a:prstDash val="solid"/>
              <a:headEnd type="none" len="sm" w="sm"/>
              <a:tailEnd type="arrow" len="sm" w="med"/>
            </a:ln>
          </p:spPr>
        </p:sp>
        <p:sp>
          <p:nvSpPr>
            <p:cNvPr name="AutoShape 46" id="46"/>
            <p:cNvSpPr/>
            <p:nvPr/>
          </p:nvSpPr>
          <p:spPr>
            <a:xfrm>
              <a:off x="1412931" y="677939"/>
              <a:ext cx="0" cy="138854"/>
            </a:xfrm>
            <a:prstGeom prst="line">
              <a:avLst/>
            </a:prstGeom>
            <a:ln cap="flat" w="12700">
              <a:solidFill>
                <a:srgbClr val="A6A6A6"/>
              </a:solidFill>
              <a:prstDash val="solid"/>
              <a:headEnd type="none" len="sm" w="sm"/>
              <a:tailEnd type="arrow" len="sm" w="med"/>
            </a:ln>
          </p:spPr>
        </p:sp>
        <p:sp>
          <p:nvSpPr>
            <p:cNvPr name="AutoShape 47" id="47"/>
            <p:cNvSpPr/>
            <p:nvPr/>
          </p:nvSpPr>
          <p:spPr>
            <a:xfrm flipV="true">
              <a:off x="1352815" y="675852"/>
              <a:ext cx="0" cy="138854"/>
            </a:xfrm>
            <a:prstGeom prst="line">
              <a:avLst/>
            </a:prstGeom>
            <a:ln cap="flat" w="12700">
              <a:solidFill>
                <a:srgbClr val="A6A6A6"/>
              </a:solidFill>
              <a:prstDash val="solid"/>
              <a:headEnd type="none" len="sm" w="sm"/>
              <a:tailEnd type="arrow" len="sm" w="med"/>
            </a:ln>
          </p:spPr>
        </p:sp>
        <p:sp>
          <p:nvSpPr>
            <p:cNvPr name="AutoShape 48" id="48"/>
            <p:cNvSpPr/>
            <p:nvPr/>
          </p:nvSpPr>
          <p:spPr>
            <a:xfrm flipH="true">
              <a:off x="1058311" y="1046368"/>
              <a:ext cx="129362" cy="50458"/>
            </a:xfrm>
            <a:prstGeom prst="line">
              <a:avLst/>
            </a:prstGeom>
            <a:ln cap="flat" w="12700">
              <a:solidFill>
                <a:srgbClr val="A6A6A6"/>
              </a:solidFill>
              <a:prstDash val="solid"/>
              <a:headEnd type="none" len="sm" w="sm"/>
              <a:tailEnd type="arrow" len="sm" w="med"/>
            </a:ln>
          </p:spPr>
        </p:sp>
        <p:sp>
          <p:nvSpPr>
            <p:cNvPr name="AutoShape 49" id="49"/>
            <p:cNvSpPr/>
            <p:nvPr/>
          </p:nvSpPr>
          <p:spPr>
            <a:xfrm flipH="true" flipV="true">
              <a:off x="471321" y="987844"/>
              <a:ext cx="102667" cy="93488"/>
            </a:xfrm>
            <a:prstGeom prst="line">
              <a:avLst/>
            </a:prstGeom>
            <a:ln cap="flat" w="12700">
              <a:solidFill>
                <a:srgbClr val="A6A6A6"/>
              </a:solidFill>
              <a:prstDash val="solid"/>
              <a:headEnd type="none" len="sm" w="sm"/>
              <a:tailEnd type="arrow" len="sm" w="med"/>
            </a:ln>
          </p:spPr>
        </p:sp>
        <p:sp>
          <p:nvSpPr>
            <p:cNvPr name="AutoShape 50" id="50"/>
            <p:cNvSpPr/>
            <p:nvPr/>
          </p:nvSpPr>
          <p:spPr>
            <a:xfrm flipH="true" flipV="true">
              <a:off x="540119" y="382163"/>
              <a:ext cx="159372" cy="594785"/>
            </a:xfrm>
            <a:prstGeom prst="line">
              <a:avLst/>
            </a:prstGeom>
            <a:ln cap="flat" w="12700">
              <a:solidFill>
                <a:srgbClr val="A6A6A6"/>
              </a:solidFill>
              <a:prstDash val="solid"/>
              <a:headEnd type="none" len="sm" w="sm"/>
              <a:tailEnd type="arrow" len="sm" w="med"/>
            </a:ln>
          </p:spPr>
        </p:sp>
        <p:sp>
          <p:nvSpPr>
            <p:cNvPr name="AutoShape 51" id="51"/>
            <p:cNvSpPr/>
            <p:nvPr/>
          </p:nvSpPr>
          <p:spPr>
            <a:xfrm>
              <a:off x="853111" y="6350"/>
              <a:ext cx="6794" cy="0"/>
            </a:xfrm>
            <a:prstGeom prst="line">
              <a:avLst/>
            </a:prstGeom>
            <a:ln cap="flat" w="12700">
              <a:solidFill>
                <a:srgbClr val="A6A6A6"/>
              </a:solidFill>
              <a:prstDash val="solid"/>
              <a:headEnd type="none" len="sm" w="sm"/>
              <a:tailEnd type="arrow" len="sm" w="med"/>
            </a:ln>
          </p:spPr>
        </p:sp>
        <p:sp>
          <p:nvSpPr>
            <p:cNvPr name="AutoShape 52" id="52"/>
            <p:cNvSpPr/>
            <p:nvPr/>
          </p:nvSpPr>
          <p:spPr>
            <a:xfrm flipH="true" flipV="true">
              <a:off x="849714" y="1283658"/>
              <a:ext cx="6794" cy="0"/>
            </a:xfrm>
            <a:prstGeom prst="line">
              <a:avLst/>
            </a:prstGeom>
            <a:ln cap="flat" w="12700">
              <a:solidFill>
                <a:srgbClr val="A6A6A6"/>
              </a:solidFill>
              <a:prstDash val="solid"/>
              <a:headEnd type="none" len="sm" w="sm"/>
              <a:tailEnd type="arrow" len="sm" w="med"/>
            </a:ln>
          </p:spPr>
        </p:sp>
        <p:sp>
          <p:nvSpPr>
            <p:cNvPr name="AutoShape 53" id="53"/>
            <p:cNvSpPr/>
            <p:nvPr/>
          </p:nvSpPr>
          <p:spPr>
            <a:xfrm flipV="true">
              <a:off x="6350" y="605272"/>
              <a:ext cx="0" cy="6794"/>
            </a:xfrm>
            <a:prstGeom prst="line">
              <a:avLst/>
            </a:prstGeom>
            <a:ln cap="flat" w="12700">
              <a:solidFill>
                <a:srgbClr val="A6A6A6"/>
              </a:solidFill>
              <a:prstDash val="solid"/>
              <a:headEnd type="none" len="sm" w="sm"/>
              <a:tailEnd type="arrow" len="sm" w="med"/>
            </a:ln>
          </p:spPr>
        </p:sp>
        <p:sp>
          <p:nvSpPr>
            <p:cNvPr name="AutoShape 54" id="54"/>
            <p:cNvSpPr/>
            <p:nvPr/>
          </p:nvSpPr>
          <p:spPr>
            <a:xfrm>
              <a:off x="1746038" y="612183"/>
              <a:ext cx="1769" cy="6560"/>
            </a:xfrm>
            <a:prstGeom prst="line">
              <a:avLst/>
            </a:prstGeom>
            <a:ln cap="flat" w="12700">
              <a:solidFill>
                <a:srgbClr val="A6A6A6"/>
              </a:solidFill>
              <a:prstDash val="solid"/>
              <a:headEnd type="none" len="sm" w="sm"/>
              <a:tailEnd type="arrow" len="sm" w="med"/>
            </a:ln>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36</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9525">
            <a:solidFill>
              <a:srgbClr val="000000"/>
            </a:solidFill>
            <a:prstDash val="solid"/>
            <a:headEnd type="none" len="sm" w="sm"/>
            <a:tailEnd type="arrow" len="sm" w="med"/>
          </a:ln>
        </p:spPr>
      </p:sp>
      <p:sp>
        <p:nvSpPr>
          <p:cNvPr name="TextBox 56" id="56"/>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Understand the problem</a:t>
            </a:r>
          </a:p>
        </p:txBody>
      </p:sp>
      <p:sp>
        <p:nvSpPr>
          <p:cNvPr name="AutoShape 57" id="57"/>
          <p:cNvSpPr/>
          <p:nvPr/>
        </p:nvSpPr>
        <p:spPr>
          <a:xfrm flipV="true">
            <a:off x="11873943" y="3289048"/>
            <a:ext cx="2114235" cy="14288"/>
          </a:xfrm>
          <a:prstGeom prst="line">
            <a:avLst/>
          </a:prstGeom>
          <a:ln cap="flat" w="9525">
            <a:solidFill>
              <a:srgbClr val="000000"/>
            </a:solidFill>
            <a:prstDash val="solid"/>
            <a:headEnd type="none" len="sm" w="sm"/>
            <a:tailEnd type="arrow" len="sm" w="med"/>
          </a:ln>
        </p:spPr>
      </p:sp>
      <p:sp>
        <p:nvSpPr>
          <p:cNvPr name="TextBox 58" id="58"/>
          <p:cNvSpPr txBox="true"/>
          <p:nvPr/>
        </p:nvSpPr>
        <p:spPr>
          <a:xfrm rot="0">
            <a:off x="14171632" y="2829426"/>
            <a:ext cx="3645868"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Acquire data</a:t>
            </a:r>
          </a:p>
          <a:p>
            <a:pPr algn="just">
              <a:lnSpc>
                <a:spcPts val="3434"/>
              </a:lnSpc>
            </a:pPr>
            <a:r>
              <a:rPr lang="en-US" sz="2020">
                <a:solidFill>
                  <a:srgbClr val="101010"/>
                </a:solidFill>
                <a:latin typeface="Montserrat"/>
              </a:rPr>
              <a:t>b. Identify relevant columns</a:t>
            </a:r>
          </a:p>
        </p:txBody>
      </p:sp>
      <p:sp>
        <p:nvSpPr>
          <p:cNvPr name="AutoShape 59" id="59"/>
          <p:cNvSpPr/>
          <p:nvPr/>
        </p:nvSpPr>
        <p:spPr>
          <a:xfrm>
            <a:off x="13220341" y="5410391"/>
            <a:ext cx="1560014" cy="0"/>
          </a:xfrm>
          <a:prstGeom prst="line">
            <a:avLst/>
          </a:prstGeom>
          <a:ln cap="flat" w="9525">
            <a:solidFill>
              <a:srgbClr val="000000"/>
            </a:solidFill>
            <a:prstDash val="solid"/>
            <a:headEnd type="none" len="sm" w="sm"/>
            <a:tailEnd type="arrow" len="sm" w="med"/>
          </a:ln>
        </p:spPr>
      </p:sp>
      <p:sp>
        <p:nvSpPr>
          <p:cNvPr name="TextBox 60" id="60"/>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a:t>
            </a:r>
            <a:r>
              <a:rPr lang="en-US" sz="2020">
                <a:solidFill>
                  <a:srgbClr val="101010"/>
                </a:solidFill>
                <a:latin typeface="Montserrat"/>
              </a:rPr>
              <a:t> Standardise data</a:t>
            </a:r>
          </a:p>
          <a:p>
            <a:pPr>
              <a:lnSpc>
                <a:spcPts val="3434"/>
              </a:lnSpc>
            </a:pPr>
            <a:r>
              <a:rPr lang="en-US" sz="2020">
                <a:solidFill>
                  <a:srgbClr val="101010"/>
                </a:solidFill>
                <a:latin typeface="Montserrat"/>
              </a:rPr>
              <a:t>b</a:t>
            </a:r>
            <a:r>
              <a:rPr lang="en-US" sz="2020">
                <a:solidFill>
                  <a:srgbClr val="101010"/>
                </a:solidFill>
                <a:latin typeface="Montserrat"/>
              </a:rPr>
              <a:t>. Identify dominant </a:t>
            </a:r>
          </a:p>
          <a:p>
            <a:pPr>
              <a:lnSpc>
                <a:spcPts val="3434"/>
              </a:lnSpc>
            </a:pPr>
            <a:r>
              <a:rPr lang="en-US" sz="2020">
                <a:solidFill>
                  <a:srgbClr val="101010"/>
                </a:solidFill>
                <a:latin typeface="Montserrat"/>
              </a:rPr>
              <a:t>    learning style</a:t>
            </a:r>
          </a:p>
          <a:p>
            <a:pPr>
              <a:lnSpc>
                <a:spcPts val="3434"/>
              </a:lnSpc>
            </a:pPr>
            <a:r>
              <a:rPr lang="en-US" sz="2020">
                <a:solidFill>
                  <a:srgbClr val="101010"/>
                </a:solidFill>
                <a:latin typeface="Montserrat"/>
              </a:rPr>
              <a:t>c. EDA</a:t>
            </a:r>
          </a:p>
          <a:p>
            <a:pPr>
              <a:lnSpc>
                <a:spcPts val="3434"/>
              </a:lnSpc>
            </a:pPr>
            <a:r>
              <a:rPr lang="en-US" sz="2020">
                <a:solidFill>
                  <a:srgbClr val="101010"/>
                </a:solidFill>
                <a:latin typeface="Montserrat"/>
              </a:rPr>
              <a:t>d. Encode data</a:t>
            </a:r>
          </a:p>
        </p:txBody>
      </p:sp>
      <p:sp>
        <p:nvSpPr>
          <p:cNvPr name="AutoShape 61" id="61"/>
          <p:cNvSpPr/>
          <p:nvPr/>
        </p:nvSpPr>
        <p:spPr>
          <a:xfrm flipV="true">
            <a:off x="13099276" y="7663634"/>
            <a:ext cx="1072356" cy="0"/>
          </a:xfrm>
          <a:prstGeom prst="line">
            <a:avLst/>
          </a:prstGeom>
          <a:ln cap="flat" w="9525">
            <a:solidFill>
              <a:srgbClr val="000000"/>
            </a:solidFill>
            <a:prstDash val="solid"/>
            <a:headEnd type="none" len="sm" w="sm"/>
            <a:tailEnd type="arrow" len="sm" w="med"/>
          </a:ln>
        </p:spPr>
      </p:sp>
      <p:sp>
        <p:nvSpPr>
          <p:cNvPr name="AutoShape 62" id="62"/>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3" id="63"/>
          <p:cNvSpPr txBox="true"/>
          <p:nvPr/>
        </p:nvSpPr>
        <p:spPr>
          <a:xfrm rot="0">
            <a:off x="584938" y="6628177"/>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4" id="64"/>
          <p:cNvSpPr/>
          <p:nvPr/>
        </p:nvSpPr>
        <p:spPr>
          <a:xfrm flipH="true">
            <a:off x="4999164" y="8866627"/>
            <a:ext cx="2860357" cy="0"/>
          </a:xfrm>
          <a:prstGeom prst="line">
            <a:avLst/>
          </a:prstGeom>
          <a:ln cap="flat" w="9525">
            <a:solidFill>
              <a:srgbClr val="000000"/>
            </a:solidFill>
            <a:prstDash val="solid"/>
            <a:headEnd type="none" len="sm" w="sm"/>
            <a:tailEnd type="arrow" len="sm" w="med"/>
          </a:ln>
        </p:spPr>
      </p:sp>
      <p:sp>
        <p:nvSpPr>
          <p:cNvPr name="TextBox 65" id="65"/>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Accuracy score</a:t>
            </a:r>
          </a:p>
          <a:p>
            <a:pPr algn="just">
              <a:lnSpc>
                <a:spcPts val="3434"/>
              </a:lnSpc>
            </a:pPr>
            <a:r>
              <a:rPr lang="en-US" sz="2020">
                <a:solidFill>
                  <a:srgbClr val="101010"/>
                </a:solidFill>
                <a:latin typeface="Montserrat"/>
              </a:rPr>
              <a:t>b. Classification report</a:t>
            </a:r>
          </a:p>
        </p:txBody>
      </p:sp>
      <p:grpSp>
        <p:nvGrpSpPr>
          <p:cNvPr name="Group 66" id="66"/>
          <p:cNvGrpSpPr/>
          <p:nvPr/>
        </p:nvGrpSpPr>
        <p:grpSpPr>
          <a:xfrm rot="0">
            <a:off x="14417892" y="7397731"/>
            <a:ext cx="3153347" cy="2474162"/>
            <a:chOff x="0" y="0"/>
            <a:chExt cx="4204463" cy="3298883"/>
          </a:xfrm>
        </p:grpSpPr>
        <p:sp>
          <p:nvSpPr>
            <p:cNvPr name="TextBox 67" id="67"/>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a. SVM</a:t>
              </a:r>
            </a:p>
            <a:p>
              <a:pPr>
                <a:lnSpc>
                  <a:spcPts val="3434"/>
                </a:lnSpc>
              </a:pPr>
              <a:r>
                <a:rPr lang="en-US" sz="2020">
                  <a:solidFill>
                    <a:srgbClr val="101010"/>
                  </a:solidFill>
                  <a:latin typeface="Montserrat"/>
                </a:rPr>
                <a:t>b. </a:t>
              </a:r>
              <a:r>
                <a:rPr lang="en-US" sz="2020">
                  <a:solidFill>
                    <a:srgbClr val="101010"/>
                  </a:solidFill>
                  <a:latin typeface="Montserrat"/>
                </a:rPr>
                <a:t>Random Forest</a:t>
              </a:r>
            </a:p>
            <a:p>
              <a:pPr>
                <a:lnSpc>
                  <a:spcPts val="3434"/>
                </a:lnSpc>
              </a:pPr>
              <a:r>
                <a:rPr lang="en-US" sz="2020">
                  <a:solidFill>
                    <a:srgbClr val="101010"/>
                  </a:solidFill>
                  <a:latin typeface="Montserrat"/>
                </a:rPr>
                <a:t>c. </a:t>
              </a:r>
              <a:r>
                <a:rPr lang="en-US" sz="2020">
                  <a:solidFill>
                    <a:srgbClr val="101010"/>
                  </a:solidFill>
                  <a:latin typeface="Montserrat"/>
                </a:rPr>
                <a:t>Decision Tree</a:t>
              </a:r>
            </a:p>
          </p:txBody>
        </p:sp>
        <p:sp>
          <p:nvSpPr>
            <p:cNvPr name="TextBox 68" id="68"/>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d. XGB</a:t>
              </a:r>
            </a:p>
            <a:p>
              <a:pPr>
                <a:lnSpc>
                  <a:spcPts val="3434"/>
                </a:lnSpc>
              </a:pPr>
              <a:r>
                <a:rPr lang="en-US" sz="2020">
                  <a:solidFill>
                    <a:srgbClr val="101010"/>
                  </a:solidFill>
                  <a:latin typeface="Montserrat"/>
                </a:rPr>
                <a:t>e. kNN</a:t>
              </a:r>
            </a:p>
            <a:p>
              <a:pPr>
                <a:lnSpc>
                  <a:spcPts val="3434"/>
                </a:lnSpc>
              </a:pPr>
              <a:r>
                <a:rPr lang="en-US" sz="2020">
                  <a:solidFill>
                    <a:srgbClr val="101010"/>
                  </a:solidFill>
                  <a:latin typeface="Montserrat"/>
                </a:rPr>
                <a:t>f. Logistic Regression</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37</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TextBox 56" id="56"/>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
        <p:nvSpPr>
          <p:cNvPr name="AutoShape 57" id="57"/>
          <p:cNvSpPr/>
          <p:nvPr/>
        </p:nvSpPr>
        <p:spPr>
          <a:xfrm flipV="true">
            <a:off x="11873943" y="3289048"/>
            <a:ext cx="2114235" cy="14288"/>
          </a:xfrm>
          <a:prstGeom prst="line">
            <a:avLst/>
          </a:prstGeom>
          <a:ln cap="flat" w="9525">
            <a:solidFill>
              <a:srgbClr val="000000"/>
            </a:solidFill>
            <a:prstDash val="solid"/>
            <a:headEnd type="none" len="sm" w="sm"/>
            <a:tailEnd type="arrow" len="sm" w="med"/>
          </a:ln>
        </p:spPr>
      </p:sp>
      <p:sp>
        <p:nvSpPr>
          <p:cNvPr name="TextBox 58" id="58"/>
          <p:cNvSpPr txBox="true"/>
          <p:nvPr/>
        </p:nvSpPr>
        <p:spPr>
          <a:xfrm rot="0">
            <a:off x="14171632" y="2829426"/>
            <a:ext cx="3645868"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Acquire data</a:t>
            </a:r>
          </a:p>
          <a:p>
            <a:pPr algn="just">
              <a:lnSpc>
                <a:spcPts val="3434"/>
              </a:lnSpc>
            </a:pPr>
            <a:r>
              <a:rPr lang="en-US" sz="2020">
                <a:solidFill>
                  <a:srgbClr val="101010"/>
                </a:solidFill>
                <a:latin typeface="Montserrat"/>
              </a:rPr>
              <a:t>b. Identify relevant columns</a:t>
            </a:r>
          </a:p>
        </p:txBody>
      </p:sp>
      <p:sp>
        <p:nvSpPr>
          <p:cNvPr name="AutoShape 59" id="59"/>
          <p:cNvSpPr/>
          <p:nvPr/>
        </p:nvSpPr>
        <p:spPr>
          <a:xfrm>
            <a:off x="13220341" y="5410391"/>
            <a:ext cx="1560014" cy="0"/>
          </a:xfrm>
          <a:prstGeom prst="line">
            <a:avLst/>
          </a:prstGeom>
          <a:ln cap="flat" w="9525">
            <a:solidFill>
              <a:srgbClr val="000000"/>
            </a:solidFill>
            <a:prstDash val="solid"/>
            <a:headEnd type="none" len="sm" w="sm"/>
            <a:tailEnd type="arrow" len="sm" w="med"/>
          </a:ln>
        </p:spPr>
      </p:sp>
      <p:sp>
        <p:nvSpPr>
          <p:cNvPr name="TextBox 60" id="60"/>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a:t>
            </a:r>
            <a:r>
              <a:rPr lang="en-US" sz="2020">
                <a:solidFill>
                  <a:srgbClr val="101010"/>
                </a:solidFill>
                <a:latin typeface="Montserrat"/>
              </a:rPr>
              <a:t> Standardise data</a:t>
            </a:r>
          </a:p>
          <a:p>
            <a:pPr>
              <a:lnSpc>
                <a:spcPts val="3434"/>
              </a:lnSpc>
            </a:pPr>
            <a:r>
              <a:rPr lang="en-US" sz="2020">
                <a:solidFill>
                  <a:srgbClr val="101010"/>
                </a:solidFill>
                <a:latin typeface="Montserrat"/>
              </a:rPr>
              <a:t>b</a:t>
            </a:r>
            <a:r>
              <a:rPr lang="en-US" sz="2020">
                <a:solidFill>
                  <a:srgbClr val="101010"/>
                </a:solidFill>
                <a:latin typeface="Montserrat"/>
              </a:rPr>
              <a:t>. Identify dominant </a:t>
            </a:r>
          </a:p>
          <a:p>
            <a:pPr>
              <a:lnSpc>
                <a:spcPts val="3434"/>
              </a:lnSpc>
            </a:pPr>
            <a:r>
              <a:rPr lang="en-US" sz="2020">
                <a:solidFill>
                  <a:srgbClr val="101010"/>
                </a:solidFill>
                <a:latin typeface="Montserrat"/>
              </a:rPr>
              <a:t>    learning style</a:t>
            </a:r>
          </a:p>
          <a:p>
            <a:pPr>
              <a:lnSpc>
                <a:spcPts val="3434"/>
              </a:lnSpc>
            </a:pPr>
            <a:r>
              <a:rPr lang="en-US" sz="2020">
                <a:solidFill>
                  <a:srgbClr val="101010"/>
                </a:solidFill>
                <a:latin typeface="Montserrat"/>
              </a:rPr>
              <a:t>c. EDA</a:t>
            </a:r>
          </a:p>
          <a:p>
            <a:pPr>
              <a:lnSpc>
                <a:spcPts val="3434"/>
              </a:lnSpc>
            </a:pPr>
            <a:r>
              <a:rPr lang="en-US" sz="2020">
                <a:solidFill>
                  <a:srgbClr val="101010"/>
                </a:solidFill>
                <a:latin typeface="Montserrat"/>
              </a:rPr>
              <a:t>d. Encode data</a:t>
            </a:r>
          </a:p>
        </p:txBody>
      </p:sp>
      <p:sp>
        <p:nvSpPr>
          <p:cNvPr name="AutoShape 61" id="61"/>
          <p:cNvSpPr/>
          <p:nvPr/>
        </p:nvSpPr>
        <p:spPr>
          <a:xfrm flipV="true">
            <a:off x="13099276" y="7663634"/>
            <a:ext cx="1072356" cy="0"/>
          </a:xfrm>
          <a:prstGeom prst="line">
            <a:avLst/>
          </a:prstGeom>
          <a:ln cap="flat" w="9525">
            <a:solidFill>
              <a:srgbClr val="000000"/>
            </a:solidFill>
            <a:prstDash val="solid"/>
            <a:headEnd type="none" len="sm" w="sm"/>
            <a:tailEnd type="arrow" len="sm" w="med"/>
          </a:ln>
        </p:spPr>
      </p:sp>
      <p:sp>
        <p:nvSpPr>
          <p:cNvPr name="AutoShape 62" id="62"/>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3" id="63"/>
          <p:cNvSpPr txBox="true"/>
          <p:nvPr/>
        </p:nvSpPr>
        <p:spPr>
          <a:xfrm rot="0">
            <a:off x="584938" y="6628177"/>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4" id="64"/>
          <p:cNvSpPr/>
          <p:nvPr/>
        </p:nvSpPr>
        <p:spPr>
          <a:xfrm flipH="true">
            <a:off x="4999164" y="8866627"/>
            <a:ext cx="2860357" cy="0"/>
          </a:xfrm>
          <a:prstGeom prst="line">
            <a:avLst/>
          </a:prstGeom>
          <a:ln cap="flat" w="9525">
            <a:solidFill>
              <a:srgbClr val="000000"/>
            </a:solidFill>
            <a:prstDash val="solid"/>
            <a:headEnd type="none" len="sm" w="sm"/>
            <a:tailEnd type="arrow" len="sm" w="med"/>
          </a:ln>
        </p:spPr>
      </p:sp>
      <p:sp>
        <p:nvSpPr>
          <p:cNvPr name="TextBox 65" id="65"/>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Accuracy score</a:t>
            </a:r>
          </a:p>
          <a:p>
            <a:pPr algn="just">
              <a:lnSpc>
                <a:spcPts val="3434"/>
              </a:lnSpc>
            </a:pPr>
            <a:r>
              <a:rPr lang="en-US" sz="2020">
                <a:solidFill>
                  <a:srgbClr val="101010"/>
                </a:solidFill>
                <a:latin typeface="Montserrat"/>
              </a:rPr>
              <a:t>b. Classification report</a:t>
            </a:r>
          </a:p>
        </p:txBody>
      </p:sp>
      <p:grpSp>
        <p:nvGrpSpPr>
          <p:cNvPr name="Group 66" id="66"/>
          <p:cNvGrpSpPr/>
          <p:nvPr/>
        </p:nvGrpSpPr>
        <p:grpSpPr>
          <a:xfrm rot="0">
            <a:off x="14417892" y="7397731"/>
            <a:ext cx="3153347" cy="2474162"/>
            <a:chOff x="0" y="0"/>
            <a:chExt cx="4204463" cy="3298883"/>
          </a:xfrm>
        </p:grpSpPr>
        <p:sp>
          <p:nvSpPr>
            <p:cNvPr name="TextBox 67" id="67"/>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a. SVM</a:t>
              </a:r>
            </a:p>
            <a:p>
              <a:pPr>
                <a:lnSpc>
                  <a:spcPts val="3434"/>
                </a:lnSpc>
              </a:pPr>
              <a:r>
                <a:rPr lang="en-US" sz="2020">
                  <a:solidFill>
                    <a:srgbClr val="101010"/>
                  </a:solidFill>
                  <a:latin typeface="Montserrat"/>
                </a:rPr>
                <a:t>b. </a:t>
              </a:r>
              <a:r>
                <a:rPr lang="en-US" sz="2020">
                  <a:solidFill>
                    <a:srgbClr val="101010"/>
                  </a:solidFill>
                  <a:latin typeface="Montserrat"/>
                </a:rPr>
                <a:t>Random Forest</a:t>
              </a:r>
            </a:p>
            <a:p>
              <a:pPr>
                <a:lnSpc>
                  <a:spcPts val="3434"/>
                </a:lnSpc>
              </a:pPr>
              <a:r>
                <a:rPr lang="en-US" sz="2020">
                  <a:solidFill>
                    <a:srgbClr val="101010"/>
                  </a:solidFill>
                  <a:latin typeface="Montserrat"/>
                </a:rPr>
                <a:t>c. </a:t>
              </a:r>
              <a:r>
                <a:rPr lang="en-US" sz="2020">
                  <a:solidFill>
                    <a:srgbClr val="101010"/>
                  </a:solidFill>
                  <a:latin typeface="Montserrat"/>
                </a:rPr>
                <a:t>Decision Tree</a:t>
              </a:r>
            </a:p>
          </p:txBody>
        </p:sp>
        <p:sp>
          <p:nvSpPr>
            <p:cNvPr name="TextBox 68" id="68"/>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d. XGB</a:t>
              </a:r>
            </a:p>
            <a:p>
              <a:pPr>
                <a:lnSpc>
                  <a:spcPts val="3434"/>
                </a:lnSpc>
              </a:pPr>
              <a:r>
                <a:rPr lang="en-US" sz="2020">
                  <a:solidFill>
                    <a:srgbClr val="101010"/>
                  </a:solidFill>
                  <a:latin typeface="Montserrat"/>
                </a:rPr>
                <a:t>e. kNN</a:t>
              </a:r>
            </a:p>
            <a:p>
              <a:pPr>
                <a:lnSpc>
                  <a:spcPts val="3434"/>
                </a:lnSpc>
              </a:pPr>
              <a:r>
                <a:rPr lang="en-US" sz="2020">
                  <a:solidFill>
                    <a:srgbClr val="101010"/>
                  </a:solidFill>
                  <a:latin typeface="Montserrat"/>
                </a:rPr>
                <a:t>f. Logistic Regression</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38</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AutoShape 56" id="56"/>
          <p:cNvSpPr/>
          <p:nvPr/>
        </p:nvSpPr>
        <p:spPr>
          <a:xfrm flipV="true">
            <a:off x="11873943" y="3289048"/>
            <a:ext cx="2114235" cy="14288"/>
          </a:xfrm>
          <a:prstGeom prst="line">
            <a:avLst/>
          </a:prstGeom>
          <a:ln cap="flat" w="28575">
            <a:solidFill>
              <a:srgbClr val="000000"/>
            </a:solidFill>
            <a:prstDash val="solid"/>
            <a:headEnd type="none" len="sm" w="sm"/>
            <a:tailEnd type="arrow" len="sm" w="med"/>
          </a:ln>
        </p:spPr>
      </p:sp>
      <p:sp>
        <p:nvSpPr>
          <p:cNvPr name="TextBox 57" id="57"/>
          <p:cNvSpPr txBox="true"/>
          <p:nvPr/>
        </p:nvSpPr>
        <p:spPr>
          <a:xfrm rot="0">
            <a:off x="14171632" y="2829426"/>
            <a:ext cx="3784799" cy="823996"/>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Acquire data</a:t>
            </a:r>
          </a:p>
          <a:p>
            <a:pPr>
              <a:lnSpc>
                <a:spcPts val="3434"/>
              </a:lnSpc>
            </a:pPr>
            <a:r>
              <a:rPr lang="en-US" sz="2020">
                <a:solidFill>
                  <a:srgbClr val="101010"/>
                </a:solidFill>
                <a:latin typeface="Montserrat Bold"/>
              </a:rPr>
              <a:t>b. Identify relevant columns</a:t>
            </a:r>
          </a:p>
        </p:txBody>
      </p:sp>
      <p:sp>
        <p:nvSpPr>
          <p:cNvPr name="AutoShape 58" id="58"/>
          <p:cNvSpPr/>
          <p:nvPr/>
        </p:nvSpPr>
        <p:spPr>
          <a:xfrm>
            <a:off x="13220341" y="5410391"/>
            <a:ext cx="1560014" cy="0"/>
          </a:xfrm>
          <a:prstGeom prst="line">
            <a:avLst/>
          </a:prstGeom>
          <a:ln cap="flat" w="9525">
            <a:solidFill>
              <a:srgbClr val="000000"/>
            </a:solidFill>
            <a:prstDash val="solid"/>
            <a:headEnd type="none" len="sm" w="sm"/>
            <a:tailEnd type="arrow" len="sm" w="med"/>
          </a:ln>
        </p:spPr>
      </p:sp>
      <p:sp>
        <p:nvSpPr>
          <p:cNvPr name="TextBox 59" id="59"/>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a:t>
            </a:r>
            <a:r>
              <a:rPr lang="en-US" sz="2020">
                <a:solidFill>
                  <a:srgbClr val="101010"/>
                </a:solidFill>
                <a:latin typeface="Montserrat"/>
              </a:rPr>
              <a:t> Standardise data</a:t>
            </a:r>
          </a:p>
          <a:p>
            <a:pPr>
              <a:lnSpc>
                <a:spcPts val="3434"/>
              </a:lnSpc>
            </a:pPr>
            <a:r>
              <a:rPr lang="en-US" sz="2020">
                <a:solidFill>
                  <a:srgbClr val="101010"/>
                </a:solidFill>
                <a:latin typeface="Montserrat"/>
              </a:rPr>
              <a:t>b</a:t>
            </a:r>
            <a:r>
              <a:rPr lang="en-US" sz="2020">
                <a:solidFill>
                  <a:srgbClr val="101010"/>
                </a:solidFill>
                <a:latin typeface="Montserrat"/>
              </a:rPr>
              <a:t>. Identify dominant </a:t>
            </a:r>
          </a:p>
          <a:p>
            <a:pPr>
              <a:lnSpc>
                <a:spcPts val="3434"/>
              </a:lnSpc>
            </a:pPr>
            <a:r>
              <a:rPr lang="en-US" sz="2020">
                <a:solidFill>
                  <a:srgbClr val="101010"/>
                </a:solidFill>
                <a:latin typeface="Montserrat"/>
              </a:rPr>
              <a:t>    learning style</a:t>
            </a:r>
          </a:p>
          <a:p>
            <a:pPr>
              <a:lnSpc>
                <a:spcPts val="3434"/>
              </a:lnSpc>
            </a:pPr>
            <a:r>
              <a:rPr lang="en-US" sz="2020">
                <a:solidFill>
                  <a:srgbClr val="101010"/>
                </a:solidFill>
                <a:latin typeface="Montserrat"/>
              </a:rPr>
              <a:t>c. EDA</a:t>
            </a:r>
          </a:p>
          <a:p>
            <a:pPr>
              <a:lnSpc>
                <a:spcPts val="3434"/>
              </a:lnSpc>
            </a:pPr>
            <a:r>
              <a:rPr lang="en-US" sz="2020">
                <a:solidFill>
                  <a:srgbClr val="101010"/>
                </a:solidFill>
                <a:latin typeface="Montserrat"/>
              </a:rPr>
              <a:t>d. Encode data</a:t>
            </a:r>
          </a:p>
        </p:txBody>
      </p:sp>
      <p:sp>
        <p:nvSpPr>
          <p:cNvPr name="AutoShape 60" id="60"/>
          <p:cNvSpPr/>
          <p:nvPr/>
        </p:nvSpPr>
        <p:spPr>
          <a:xfrm flipV="true">
            <a:off x="13099276" y="7663634"/>
            <a:ext cx="1072356" cy="0"/>
          </a:xfrm>
          <a:prstGeom prst="line">
            <a:avLst/>
          </a:prstGeom>
          <a:ln cap="flat" w="9525">
            <a:solidFill>
              <a:srgbClr val="000000"/>
            </a:solidFill>
            <a:prstDash val="solid"/>
            <a:headEnd type="none" len="sm" w="sm"/>
            <a:tailEnd type="arrow" len="sm" w="med"/>
          </a:ln>
        </p:spPr>
      </p:sp>
      <p:sp>
        <p:nvSpPr>
          <p:cNvPr name="AutoShape 61" id="61"/>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2" id="62"/>
          <p:cNvSpPr txBox="true"/>
          <p:nvPr/>
        </p:nvSpPr>
        <p:spPr>
          <a:xfrm rot="0">
            <a:off x="584938" y="6628177"/>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3" id="63"/>
          <p:cNvSpPr/>
          <p:nvPr/>
        </p:nvSpPr>
        <p:spPr>
          <a:xfrm flipH="true">
            <a:off x="4999164" y="8866627"/>
            <a:ext cx="2860357" cy="0"/>
          </a:xfrm>
          <a:prstGeom prst="line">
            <a:avLst/>
          </a:prstGeom>
          <a:ln cap="flat" w="9525">
            <a:solidFill>
              <a:srgbClr val="000000"/>
            </a:solidFill>
            <a:prstDash val="solid"/>
            <a:headEnd type="none" len="sm" w="sm"/>
            <a:tailEnd type="arrow" len="sm" w="med"/>
          </a:ln>
        </p:spPr>
      </p:sp>
      <p:sp>
        <p:nvSpPr>
          <p:cNvPr name="TextBox 64" id="64"/>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Accuracy score</a:t>
            </a:r>
          </a:p>
          <a:p>
            <a:pPr algn="just">
              <a:lnSpc>
                <a:spcPts val="3434"/>
              </a:lnSpc>
            </a:pPr>
            <a:r>
              <a:rPr lang="en-US" sz="2020">
                <a:solidFill>
                  <a:srgbClr val="101010"/>
                </a:solidFill>
                <a:latin typeface="Montserrat"/>
              </a:rPr>
              <a:t>b. Classification report</a:t>
            </a:r>
          </a:p>
        </p:txBody>
      </p:sp>
      <p:grpSp>
        <p:nvGrpSpPr>
          <p:cNvPr name="Group 65" id="65"/>
          <p:cNvGrpSpPr/>
          <p:nvPr/>
        </p:nvGrpSpPr>
        <p:grpSpPr>
          <a:xfrm rot="0">
            <a:off x="14417892" y="7397731"/>
            <a:ext cx="3153347" cy="2474162"/>
            <a:chOff x="0" y="0"/>
            <a:chExt cx="4204463" cy="3298883"/>
          </a:xfrm>
        </p:grpSpPr>
        <p:sp>
          <p:nvSpPr>
            <p:cNvPr name="TextBox 66" id="66"/>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a. SVM</a:t>
              </a:r>
            </a:p>
            <a:p>
              <a:pPr>
                <a:lnSpc>
                  <a:spcPts val="3434"/>
                </a:lnSpc>
              </a:pPr>
              <a:r>
                <a:rPr lang="en-US" sz="2020">
                  <a:solidFill>
                    <a:srgbClr val="101010"/>
                  </a:solidFill>
                  <a:latin typeface="Montserrat"/>
                </a:rPr>
                <a:t>b. </a:t>
              </a:r>
              <a:r>
                <a:rPr lang="en-US" sz="2020">
                  <a:solidFill>
                    <a:srgbClr val="101010"/>
                  </a:solidFill>
                  <a:latin typeface="Montserrat"/>
                </a:rPr>
                <a:t>Random Forest</a:t>
              </a:r>
            </a:p>
            <a:p>
              <a:pPr>
                <a:lnSpc>
                  <a:spcPts val="3434"/>
                </a:lnSpc>
              </a:pPr>
              <a:r>
                <a:rPr lang="en-US" sz="2020">
                  <a:solidFill>
                    <a:srgbClr val="101010"/>
                  </a:solidFill>
                  <a:latin typeface="Montserrat"/>
                </a:rPr>
                <a:t>c. </a:t>
              </a:r>
              <a:r>
                <a:rPr lang="en-US" sz="2020">
                  <a:solidFill>
                    <a:srgbClr val="101010"/>
                  </a:solidFill>
                  <a:latin typeface="Montserrat"/>
                </a:rPr>
                <a:t>Decision Tree</a:t>
              </a:r>
            </a:p>
          </p:txBody>
        </p:sp>
        <p:sp>
          <p:nvSpPr>
            <p:cNvPr name="TextBox 67" id="67"/>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d. XGB</a:t>
              </a:r>
            </a:p>
            <a:p>
              <a:pPr>
                <a:lnSpc>
                  <a:spcPts val="3434"/>
                </a:lnSpc>
              </a:pPr>
              <a:r>
                <a:rPr lang="en-US" sz="2020">
                  <a:solidFill>
                    <a:srgbClr val="101010"/>
                  </a:solidFill>
                  <a:latin typeface="Montserrat"/>
                </a:rPr>
                <a:t>e. kNN</a:t>
              </a:r>
            </a:p>
            <a:p>
              <a:pPr>
                <a:lnSpc>
                  <a:spcPts val="3434"/>
                </a:lnSpc>
              </a:pPr>
              <a:r>
                <a:rPr lang="en-US" sz="2020">
                  <a:solidFill>
                    <a:srgbClr val="101010"/>
                  </a:solidFill>
                  <a:latin typeface="Montserrat"/>
                </a:rPr>
                <a:t>f. Logistic Regression</a:t>
              </a:r>
            </a:p>
          </p:txBody>
        </p:sp>
      </p:grpSp>
      <p:sp>
        <p:nvSpPr>
          <p:cNvPr name="TextBox 68" id="68"/>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39</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AutoShape 56" id="56"/>
          <p:cNvSpPr/>
          <p:nvPr/>
        </p:nvSpPr>
        <p:spPr>
          <a:xfrm flipV="true">
            <a:off x="11873943" y="3289048"/>
            <a:ext cx="2114235" cy="14288"/>
          </a:xfrm>
          <a:prstGeom prst="line">
            <a:avLst/>
          </a:prstGeom>
          <a:ln cap="flat" w="28575">
            <a:solidFill>
              <a:srgbClr val="000000"/>
            </a:solidFill>
            <a:prstDash val="solid"/>
            <a:headEnd type="none" len="sm" w="sm"/>
            <a:tailEnd type="arrow" len="sm" w="med"/>
          </a:ln>
        </p:spPr>
      </p:sp>
      <p:sp>
        <p:nvSpPr>
          <p:cNvPr name="AutoShape 57" id="57"/>
          <p:cNvSpPr/>
          <p:nvPr/>
        </p:nvSpPr>
        <p:spPr>
          <a:xfrm>
            <a:off x="13220341" y="5410391"/>
            <a:ext cx="1560014" cy="0"/>
          </a:xfrm>
          <a:prstGeom prst="line">
            <a:avLst/>
          </a:prstGeom>
          <a:ln cap="flat" w="28575">
            <a:solidFill>
              <a:srgbClr val="000000"/>
            </a:solidFill>
            <a:prstDash val="solid"/>
            <a:headEnd type="none" len="sm" w="sm"/>
            <a:tailEnd type="arrow" len="sm" w="med"/>
          </a:ln>
        </p:spPr>
      </p:sp>
      <p:sp>
        <p:nvSpPr>
          <p:cNvPr name="TextBox 58" id="58"/>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a:t>
            </a:r>
            <a:r>
              <a:rPr lang="en-US" sz="2020">
                <a:solidFill>
                  <a:srgbClr val="101010"/>
                </a:solidFill>
                <a:latin typeface="Montserrat Bold"/>
              </a:rPr>
              <a:t> Standardise data</a:t>
            </a:r>
          </a:p>
          <a:p>
            <a:pPr>
              <a:lnSpc>
                <a:spcPts val="3434"/>
              </a:lnSpc>
            </a:pPr>
            <a:r>
              <a:rPr lang="en-US" sz="2020">
                <a:solidFill>
                  <a:srgbClr val="101010"/>
                </a:solidFill>
                <a:latin typeface="Montserrat Bold"/>
              </a:rPr>
              <a:t>b</a:t>
            </a:r>
            <a:r>
              <a:rPr lang="en-US" sz="2020">
                <a:solidFill>
                  <a:srgbClr val="101010"/>
                </a:solidFill>
                <a:latin typeface="Montserrat Bold"/>
              </a:rPr>
              <a:t>. Identify dominant </a:t>
            </a:r>
          </a:p>
          <a:p>
            <a:pPr>
              <a:lnSpc>
                <a:spcPts val="3434"/>
              </a:lnSpc>
            </a:pPr>
            <a:r>
              <a:rPr lang="en-US" sz="2020">
                <a:solidFill>
                  <a:srgbClr val="101010"/>
                </a:solidFill>
                <a:latin typeface="Montserrat Bold"/>
              </a:rPr>
              <a:t>    learning style</a:t>
            </a:r>
          </a:p>
          <a:p>
            <a:pPr>
              <a:lnSpc>
                <a:spcPts val="3434"/>
              </a:lnSpc>
            </a:pPr>
            <a:r>
              <a:rPr lang="en-US" sz="2020">
                <a:solidFill>
                  <a:srgbClr val="101010"/>
                </a:solidFill>
                <a:latin typeface="Montserrat Bold"/>
              </a:rPr>
              <a:t>c. EDA</a:t>
            </a:r>
          </a:p>
          <a:p>
            <a:pPr>
              <a:lnSpc>
                <a:spcPts val="3434"/>
              </a:lnSpc>
            </a:pPr>
            <a:r>
              <a:rPr lang="en-US" sz="2020">
                <a:solidFill>
                  <a:srgbClr val="101010"/>
                </a:solidFill>
                <a:latin typeface="Montserrat Bold"/>
              </a:rPr>
              <a:t>d. Encode data</a:t>
            </a:r>
          </a:p>
        </p:txBody>
      </p:sp>
      <p:sp>
        <p:nvSpPr>
          <p:cNvPr name="AutoShape 59" id="59"/>
          <p:cNvSpPr/>
          <p:nvPr/>
        </p:nvSpPr>
        <p:spPr>
          <a:xfrm flipV="true">
            <a:off x="13099276" y="7663634"/>
            <a:ext cx="1072356" cy="0"/>
          </a:xfrm>
          <a:prstGeom prst="line">
            <a:avLst/>
          </a:prstGeom>
          <a:ln cap="flat" w="9525">
            <a:solidFill>
              <a:srgbClr val="000000"/>
            </a:solidFill>
            <a:prstDash val="solid"/>
            <a:headEnd type="none" len="sm" w="sm"/>
            <a:tailEnd type="arrow" len="sm" w="med"/>
          </a:ln>
        </p:spPr>
      </p:sp>
      <p:sp>
        <p:nvSpPr>
          <p:cNvPr name="AutoShape 60" id="60"/>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1" id="61"/>
          <p:cNvSpPr txBox="true"/>
          <p:nvPr/>
        </p:nvSpPr>
        <p:spPr>
          <a:xfrm rot="0">
            <a:off x="584938" y="6628177"/>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2" id="62"/>
          <p:cNvSpPr/>
          <p:nvPr/>
        </p:nvSpPr>
        <p:spPr>
          <a:xfrm flipH="true">
            <a:off x="4999164" y="8866627"/>
            <a:ext cx="2860357" cy="0"/>
          </a:xfrm>
          <a:prstGeom prst="line">
            <a:avLst/>
          </a:prstGeom>
          <a:ln cap="flat" w="9525">
            <a:solidFill>
              <a:srgbClr val="000000"/>
            </a:solidFill>
            <a:prstDash val="solid"/>
            <a:headEnd type="none" len="sm" w="sm"/>
            <a:tailEnd type="arrow" len="sm" w="med"/>
          </a:ln>
        </p:spPr>
      </p:sp>
      <p:sp>
        <p:nvSpPr>
          <p:cNvPr name="TextBox 63" id="63"/>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Accuracy score</a:t>
            </a:r>
          </a:p>
          <a:p>
            <a:pPr algn="just">
              <a:lnSpc>
                <a:spcPts val="3434"/>
              </a:lnSpc>
            </a:pPr>
            <a:r>
              <a:rPr lang="en-US" sz="2020">
                <a:solidFill>
                  <a:srgbClr val="101010"/>
                </a:solidFill>
                <a:latin typeface="Montserrat"/>
              </a:rPr>
              <a:t>b. Classification report</a:t>
            </a:r>
          </a:p>
        </p:txBody>
      </p:sp>
      <p:grpSp>
        <p:nvGrpSpPr>
          <p:cNvPr name="Group 64" id="64"/>
          <p:cNvGrpSpPr/>
          <p:nvPr/>
        </p:nvGrpSpPr>
        <p:grpSpPr>
          <a:xfrm rot="0">
            <a:off x="14417892" y="7397731"/>
            <a:ext cx="3153347" cy="2474162"/>
            <a:chOff x="0" y="0"/>
            <a:chExt cx="4204463" cy="3298883"/>
          </a:xfrm>
        </p:grpSpPr>
        <p:sp>
          <p:nvSpPr>
            <p:cNvPr name="TextBox 65" id="65"/>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a. SVM</a:t>
              </a:r>
            </a:p>
            <a:p>
              <a:pPr>
                <a:lnSpc>
                  <a:spcPts val="3434"/>
                </a:lnSpc>
              </a:pPr>
              <a:r>
                <a:rPr lang="en-US" sz="2020">
                  <a:solidFill>
                    <a:srgbClr val="101010"/>
                  </a:solidFill>
                  <a:latin typeface="Montserrat"/>
                </a:rPr>
                <a:t>b. </a:t>
              </a:r>
              <a:r>
                <a:rPr lang="en-US" sz="2020">
                  <a:solidFill>
                    <a:srgbClr val="101010"/>
                  </a:solidFill>
                  <a:latin typeface="Montserrat"/>
                </a:rPr>
                <a:t>Random Forest</a:t>
              </a:r>
            </a:p>
            <a:p>
              <a:pPr>
                <a:lnSpc>
                  <a:spcPts val="3434"/>
                </a:lnSpc>
              </a:pPr>
              <a:r>
                <a:rPr lang="en-US" sz="2020">
                  <a:solidFill>
                    <a:srgbClr val="101010"/>
                  </a:solidFill>
                  <a:latin typeface="Montserrat"/>
                </a:rPr>
                <a:t>c. </a:t>
              </a:r>
              <a:r>
                <a:rPr lang="en-US" sz="2020">
                  <a:solidFill>
                    <a:srgbClr val="101010"/>
                  </a:solidFill>
                  <a:latin typeface="Montserrat"/>
                </a:rPr>
                <a:t>Decision Tree</a:t>
              </a:r>
            </a:p>
          </p:txBody>
        </p:sp>
        <p:sp>
          <p:nvSpPr>
            <p:cNvPr name="TextBox 66" id="66"/>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a:rPr>
                <a:t>d. XGB</a:t>
              </a:r>
            </a:p>
            <a:p>
              <a:pPr>
                <a:lnSpc>
                  <a:spcPts val="3434"/>
                </a:lnSpc>
              </a:pPr>
              <a:r>
                <a:rPr lang="en-US" sz="2020">
                  <a:solidFill>
                    <a:srgbClr val="101010"/>
                  </a:solidFill>
                  <a:latin typeface="Montserrat"/>
                </a:rPr>
                <a:t>e. kNN</a:t>
              </a:r>
            </a:p>
            <a:p>
              <a:pPr>
                <a:lnSpc>
                  <a:spcPts val="3434"/>
                </a:lnSpc>
              </a:pPr>
              <a:r>
                <a:rPr lang="en-US" sz="2020">
                  <a:solidFill>
                    <a:srgbClr val="101010"/>
                  </a:solidFill>
                  <a:latin typeface="Montserrat"/>
                </a:rPr>
                <a:t>f. Logistic Regression</a:t>
              </a:r>
            </a:p>
          </p:txBody>
        </p:sp>
      </p:grpSp>
      <p:sp>
        <p:nvSpPr>
          <p:cNvPr name="TextBox 67" id="67"/>
          <p:cNvSpPr txBox="true"/>
          <p:nvPr/>
        </p:nvSpPr>
        <p:spPr>
          <a:xfrm rot="0">
            <a:off x="14171632" y="2829426"/>
            <a:ext cx="3784799" cy="823996"/>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Acquire data</a:t>
            </a:r>
          </a:p>
          <a:p>
            <a:pPr>
              <a:lnSpc>
                <a:spcPts val="3434"/>
              </a:lnSpc>
            </a:pPr>
            <a:r>
              <a:rPr lang="en-US" sz="2020">
                <a:solidFill>
                  <a:srgbClr val="101010"/>
                </a:solidFill>
                <a:latin typeface="Montserrat Bold"/>
              </a:rPr>
              <a:t>b. Identify relevant columns</a:t>
            </a:r>
          </a:p>
        </p:txBody>
      </p:sp>
      <p:sp>
        <p:nvSpPr>
          <p:cNvPr name="TextBox 68" id="68"/>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5922374" y="2034466"/>
            <a:ext cx="5365556" cy="5365556"/>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9D9D9">
                <a:alpha val="33725"/>
              </a:srgbClr>
            </a:solidFill>
          </p:spPr>
        </p:sp>
      </p:grpSp>
      <p:grpSp>
        <p:nvGrpSpPr>
          <p:cNvPr name="Group 7" id="7"/>
          <p:cNvGrpSpPr/>
          <p:nvPr/>
        </p:nvGrpSpPr>
        <p:grpSpPr>
          <a:xfrm rot="0">
            <a:off x="6424625" y="2536717"/>
            <a:ext cx="4361055" cy="436105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6A47"/>
            </a:solidFill>
          </p:spPr>
        </p:sp>
      </p:grpSp>
      <p:sp>
        <p:nvSpPr>
          <p:cNvPr name="Freeform 9" id="9"/>
          <p:cNvSpPr/>
          <p:nvPr/>
        </p:nvSpPr>
        <p:spPr>
          <a:xfrm flipH="false" flipV="false" rot="0">
            <a:off x="9432861" y="224877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7718640">
            <a:off x="10559332" y="1626405"/>
            <a:ext cx="1254285" cy="670473"/>
          </a:xfrm>
          <a:custGeom>
            <a:avLst/>
            <a:gdLst/>
            <a:ahLst/>
            <a:cxnLst/>
            <a:rect r="r" b="b" t="t" l="l"/>
            <a:pathLst>
              <a:path h="670473" w="1254285">
                <a:moveTo>
                  <a:pt x="1254285" y="670473"/>
                </a:moveTo>
                <a:lnTo>
                  <a:pt x="0" y="670473"/>
                </a:lnTo>
                <a:lnTo>
                  <a:pt x="0" y="0"/>
                </a:lnTo>
                <a:lnTo>
                  <a:pt x="1254285" y="0"/>
                </a:lnTo>
                <a:lnTo>
                  <a:pt x="1254285" y="67047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126116" y="2891481"/>
            <a:ext cx="1133239" cy="1133239"/>
          </a:xfrm>
          <a:custGeom>
            <a:avLst/>
            <a:gdLst/>
            <a:ahLst/>
            <a:cxnLst/>
            <a:rect r="r" b="b" t="t" l="l"/>
            <a:pathLst>
              <a:path h="1133239" w="1133239">
                <a:moveTo>
                  <a:pt x="0" y="0"/>
                </a:moveTo>
                <a:lnTo>
                  <a:pt x="1133239" y="0"/>
                </a:lnTo>
                <a:lnTo>
                  <a:pt x="1133239" y="1133239"/>
                </a:lnTo>
                <a:lnTo>
                  <a:pt x="0" y="11332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37322" y="952500"/>
            <a:ext cx="6983985"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Introduction: Background</a:t>
            </a:r>
          </a:p>
        </p:txBody>
      </p:sp>
      <p:sp>
        <p:nvSpPr>
          <p:cNvPr name="TextBox 13" id="13"/>
          <p:cNvSpPr txBox="true"/>
          <p:nvPr/>
        </p:nvSpPr>
        <p:spPr>
          <a:xfrm rot="0">
            <a:off x="11707030" y="1224369"/>
            <a:ext cx="5473622" cy="2989223"/>
          </a:xfrm>
          <a:prstGeom prst="rect">
            <a:avLst/>
          </a:prstGeom>
        </p:spPr>
        <p:txBody>
          <a:bodyPr anchor="t" rtlCol="false" tIns="0" lIns="0" bIns="0" rIns="0">
            <a:spAutoFit/>
          </a:bodyPr>
          <a:lstStyle/>
          <a:p>
            <a:pPr algn="just" marL="410209" indent="-205105" lvl="1">
              <a:lnSpc>
                <a:spcPts val="2659"/>
              </a:lnSpc>
              <a:buFont typeface="Arial"/>
              <a:buChar char="•"/>
            </a:pPr>
            <a:r>
              <a:rPr lang="en-US" sz="1899" u="sng">
                <a:solidFill>
                  <a:srgbClr val="101010"/>
                </a:solidFill>
                <a:latin typeface="Montserrat Bold Italics"/>
              </a:rPr>
              <a:t>Key</a:t>
            </a:r>
            <a:r>
              <a:rPr lang="en-US" sz="1899">
                <a:solidFill>
                  <a:srgbClr val="101010"/>
                </a:solidFill>
                <a:latin typeface="Montserrat"/>
              </a:rPr>
              <a:t> to improving learning performance (Martin &amp; Maria, 2019)</a:t>
            </a:r>
          </a:p>
          <a:p>
            <a:pPr algn="just">
              <a:lnSpc>
                <a:spcPts val="2659"/>
              </a:lnSpc>
            </a:pPr>
          </a:p>
          <a:p>
            <a:pPr algn="just" marL="410209" indent="-205105" lvl="1">
              <a:lnSpc>
                <a:spcPts val="2659"/>
              </a:lnSpc>
              <a:buFont typeface="Arial"/>
              <a:buChar char="•"/>
            </a:pPr>
            <a:r>
              <a:rPr lang="en-US" sz="1899">
                <a:solidFill>
                  <a:srgbClr val="101010"/>
                </a:solidFill>
                <a:latin typeface="Montserrat"/>
              </a:rPr>
              <a:t>According to Souabi et al., 2021, </a:t>
            </a:r>
            <a:r>
              <a:rPr lang="en-US" sz="1899" u="sng">
                <a:solidFill>
                  <a:srgbClr val="101010"/>
                </a:solidFill>
                <a:latin typeface="Montserrat Bold Italics"/>
              </a:rPr>
              <a:t>tailoring learning objects to align with students' learning styles</a:t>
            </a:r>
            <a:r>
              <a:rPr lang="en-US" sz="1899">
                <a:solidFill>
                  <a:srgbClr val="101010"/>
                </a:solidFill>
                <a:latin typeface="Montserrat"/>
              </a:rPr>
              <a:t> </a:t>
            </a:r>
            <a:r>
              <a:rPr lang="en-US" sz="1899" u="sng">
                <a:solidFill>
                  <a:srgbClr val="101010"/>
                </a:solidFill>
                <a:latin typeface="Montserrat Bold Italics"/>
              </a:rPr>
              <a:t>and preferences</a:t>
            </a:r>
            <a:r>
              <a:rPr lang="en-US" sz="1899">
                <a:solidFill>
                  <a:srgbClr val="101010"/>
                </a:solidFill>
                <a:latin typeface="Montserrat"/>
              </a:rPr>
              <a:t> can:</a:t>
            </a:r>
          </a:p>
          <a:p>
            <a:pPr algn="just" marL="820419" indent="-273473" lvl="2">
              <a:lnSpc>
                <a:spcPts val="2659"/>
              </a:lnSpc>
              <a:buFont typeface="Arial"/>
              <a:buChar char="⚬"/>
            </a:pPr>
            <a:r>
              <a:rPr lang="en-US" sz="1899">
                <a:solidFill>
                  <a:srgbClr val="101010"/>
                </a:solidFill>
                <a:latin typeface="Montserrat"/>
              </a:rPr>
              <a:t>Enhance educational experience</a:t>
            </a:r>
          </a:p>
          <a:p>
            <a:pPr algn="just" marL="820419" indent="-273473" lvl="2">
              <a:lnSpc>
                <a:spcPts val="2659"/>
              </a:lnSpc>
              <a:spcBef>
                <a:spcPct val="0"/>
              </a:spcBef>
              <a:buFont typeface="Arial"/>
              <a:buChar char="⚬"/>
            </a:pPr>
            <a:r>
              <a:rPr lang="en-US" sz="1899">
                <a:solidFill>
                  <a:srgbClr val="101010"/>
                </a:solidFill>
                <a:latin typeface="Montserrat"/>
              </a:rPr>
              <a:t>Increases learners' performance and satisfaction</a:t>
            </a:r>
          </a:p>
        </p:txBody>
      </p:sp>
      <p:sp>
        <p:nvSpPr>
          <p:cNvPr name="TextBox 14" id="14"/>
          <p:cNvSpPr txBox="true"/>
          <p:nvPr/>
        </p:nvSpPr>
        <p:spPr>
          <a:xfrm rot="0">
            <a:off x="11833564" y="723745"/>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1.0 Personalisation</a:t>
            </a:r>
          </a:p>
        </p:txBody>
      </p:sp>
      <p:sp>
        <p:nvSpPr>
          <p:cNvPr name="TextBox 15" id="15"/>
          <p:cNvSpPr txBox="true"/>
          <p:nvPr/>
        </p:nvSpPr>
        <p:spPr>
          <a:xfrm rot="0">
            <a:off x="7384351" y="4511558"/>
            <a:ext cx="2441603" cy="474892"/>
          </a:xfrm>
          <a:prstGeom prst="rect">
            <a:avLst/>
          </a:prstGeom>
        </p:spPr>
        <p:txBody>
          <a:bodyPr anchor="t" rtlCol="false" tIns="0" lIns="0" bIns="0" rIns="0">
            <a:spAutoFit/>
          </a:bodyPr>
          <a:lstStyle/>
          <a:p>
            <a:pPr algn="ctr" marL="0" indent="0" lvl="0">
              <a:lnSpc>
                <a:spcPts val="3535"/>
              </a:lnSpc>
              <a:spcBef>
                <a:spcPct val="0"/>
              </a:spcBef>
            </a:pPr>
            <a:r>
              <a:rPr lang="en-US" sz="3500">
                <a:solidFill>
                  <a:srgbClr val="FFFFFF"/>
                </a:solidFill>
                <a:latin typeface="Montserrat Bold"/>
              </a:rPr>
              <a:t>Learning</a:t>
            </a:r>
          </a:p>
        </p:txBody>
      </p:sp>
      <p:sp>
        <p:nvSpPr>
          <p:cNvPr name="TextBox 16" id="1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04</a:t>
            </a:r>
          </a:p>
        </p:txBody>
      </p:sp>
      <p:sp>
        <p:nvSpPr>
          <p:cNvPr name="TextBox 17" id="17"/>
          <p:cNvSpPr txBox="true"/>
          <p:nvPr/>
        </p:nvSpPr>
        <p:spPr>
          <a:xfrm rot="0">
            <a:off x="-513044" y="499417"/>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40</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AutoShape 56" id="56"/>
          <p:cNvSpPr/>
          <p:nvPr/>
        </p:nvSpPr>
        <p:spPr>
          <a:xfrm flipV="true">
            <a:off x="11873943" y="3289048"/>
            <a:ext cx="2114235" cy="14288"/>
          </a:xfrm>
          <a:prstGeom prst="line">
            <a:avLst/>
          </a:prstGeom>
          <a:ln cap="flat" w="28575">
            <a:solidFill>
              <a:srgbClr val="000000"/>
            </a:solidFill>
            <a:prstDash val="solid"/>
            <a:headEnd type="none" len="sm" w="sm"/>
            <a:tailEnd type="arrow" len="sm" w="med"/>
          </a:ln>
        </p:spPr>
      </p:sp>
      <p:sp>
        <p:nvSpPr>
          <p:cNvPr name="AutoShape 57" id="57"/>
          <p:cNvSpPr/>
          <p:nvPr/>
        </p:nvSpPr>
        <p:spPr>
          <a:xfrm>
            <a:off x="13220341" y="5410391"/>
            <a:ext cx="1560014" cy="0"/>
          </a:xfrm>
          <a:prstGeom prst="line">
            <a:avLst/>
          </a:prstGeom>
          <a:ln cap="flat" w="28575">
            <a:solidFill>
              <a:srgbClr val="000000"/>
            </a:solidFill>
            <a:prstDash val="solid"/>
            <a:headEnd type="none" len="sm" w="sm"/>
            <a:tailEnd type="arrow" len="sm" w="med"/>
          </a:ln>
        </p:spPr>
      </p:sp>
      <p:sp>
        <p:nvSpPr>
          <p:cNvPr name="TextBox 58" id="58"/>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a:t>
            </a:r>
            <a:r>
              <a:rPr lang="en-US" sz="2020">
                <a:solidFill>
                  <a:srgbClr val="101010"/>
                </a:solidFill>
                <a:latin typeface="Montserrat Bold"/>
              </a:rPr>
              <a:t> Standardise data</a:t>
            </a:r>
          </a:p>
          <a:p>
            <a:pPr>
              <a:lnSpc>
                <a:spcPts val="3434"/>
              </a:lnSpc>
            </a:pPr>
            <a:r>
              <a:rPr lang="en-US" sz="2020">
                <a:solidFill>
                  <a:srgbClr val="101010"/>
                </a:solidFill>
                <a:latin typeface="Montserrat Bold"/>
              </a:rPr>
              <a:t>b</a:t>
            </a:r>
            <a:r>
              <a:rPr lang="en-US" sz="2020">
                <a:solidFill>
                  <a:srgbClr val="101010"/>
                </a:solidFill>
                <a:latin typeface="Montserrat Bold"/>
              </a:rPr>
              <a:t>. Identify dominant </a:t>
            </a:r>
          </a:p>
          <a:p>
            <a:pPr>
              <a:lnSpc>
                <a:spcPts val="3434"/>
              </a:lnSpc>
            </a:pPr>
            <a:r>
              <a:rPr lang="en-US" sz="2020">
                <a:solidFill>
                  <a:srgbClr val="101010"/>
                </a:solidFill>
                <a:latin typeface="Montserrat Bold"/>
              </a:rPr>
              <a:t>    learning style</a:t>
            </a:r>
          </a:p>
          <a:p>
            <a:pPr>
              <a:lnSpc>
                <a:spcPts val="3434"/>
              </a:lnSpc>
            </a:pPr>
            <a:r>
              <a:rPr lang="en-US" sz="2020">
                <a:solidFill>
                  <a:srgbClr val="101010"/>
                </a:solidFill>
                <a:latin typeface="Montserrat Bold"/>
              </a:rPr>
              <a:t>c. EDA</a:t>
            </a:r>
          </a:p>
          <a:p>
            <a:pPr>
              <a:lnSpc>
                <a:spcPts val="3434"/>
              </a:lnSpc>
            </a:pPr>
            <a:r>
              <a:rPr lang="en-US" sz="2020">
                <a:solidFill>
                  <a:srgbClr val="101010"/>
                </a:solidFill>
                <a:latin typeface="Montserrat Bold"/>
              </a:rPr>
              <a:t>d. Encode data</a:t>
            </a:r>
          </a:p>
        </p:txBody>
      </p:sp>
      <p:sp>
        <p:nvSpPr>
          <p:cNvPr name="AutoShape 59" id="59"/>
          <p:cNvSpPr/>
          <p:nvPr/>
        </p:nvSpPr>
        <p:spPr>
          <a:xfrm flipV="true">
            <a:off x="13099276" y="7663634"/>
            <a:ext cx="1072356" cy="0"/>
          </a:xfrm>
          <a:prstGeom prst="line">
            <a:avLst/>
          </a:prstGeom>
          <a:ln cap="flat" w="28575">
            <a:solidFill>
              <a:srgbClr val="000000"/>
            </a:solidFill>
            <a:prstDash val="solid"/>
            <a:headEnd type="none" len="sm" w="sm"/>
            <a:tailEnd type="arrow" len="sm" w="med"/>
          </a:ln>
        </p:spPr>
      </p:sp>
      <p:sp>
        <p:nvSpPr>
          <p:cNvPr name="AutoShape 60" id="60"/>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1" id="61"/>
          <p:cNvSpPr txBox="true"/>
          <p:nvPr/>
        </p:nvSpPr>
        <p:spPr>
          <a:xfrm rot="0">
            <a:off x="584938" y="6628177"/>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2" id="62"/>
          <p:cNvSpPr/>
          <p:nvPr/>
        </p:nvSpPr>
        <p:spPr>
          <a:xfrm flipH="true">
            <a:off x="4999164" y="8866627"/>
            <a:ext cx="2860357" cy="0"/>
          </a:xfrm>
          <a:prstGeom prst="line">
            <a:avLst/>
          </a:prstGeom>
          <a:ln cap="flat" w="9525">
            <a:solidFill>
              <a:srgbClr val="000000"/>
            </a:solidFill>
            <a:prstDash val="solid"/>
            <a:headEnd type="none" len="sm" w="sm"/>
            <a:tailEnd type="arrow" len="sm" w="med"/>
          </a:ln>
        </p:spPr>
      </p:sp>
      <p:sp>
        <p:nvSpPr>
          <p:cNvPr name="TextBox 63" id="63"/>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Accuracy score</a:t>
            </a:r>
          </a:p>
          <a:p>
            <a:pPr algn="just">
              <a:lnSpc>
                <a:spcPts val="3434"/>
              </a:lnSpc>
            </a:pPr>
            <a:r>
              <a:rPr lang="en-US" sz="2020">
                <a:solidFill>
                  <a:srgbClr val="101010"/>
                </a:solidFill>
                <a:latin typeface="Montserrat"/>
              </a:rPr>
              <a:t>b. Classification report</a:t>
            </a:r>
          </a:p>
        </p:txBody>
      </p:sp>
      <p:grpSp>
        <p:nvGrpSpPr>
          <p:cNvPr name="Group 64" id="64"/>
          <p:cNvGrpSpPr/>
          <p:nvPr/>
        </p:nvGrpSpPr>
        <p:grpSpPr>
          <a:xfrm rot="0">
            <a:off x="14417892" y="7397731"/>
            <a:ext cx="3153347" cy="2474162"/>
            <a:chOff x="0" y="0"/>
            <a:chExt cx="4204463" cy="3298883"/>
          </a:xfrm>
        </p:grpSpPr>
        <p:sp>
          <p:nvSpPr>
            <p:cNvPr name="TextBox 65" id="65"/>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SVM</a:t>
              </a:r>
            </a:p>
            <a:p>
              <a:pPr>
                <a:lnSpc>
                  <a:spcPts val="3434"/>
                </a:lnSpc>
              </a:pPr>
              <a:r>
                <a:rPr lang="en-US" sz="2020">
                  <a:solidFill>
                    <a:srgbClr val="101010"/>
                  </a:solidFill>
                  <a:latin typeface="Montserrat Bold"/>
                </a:rPr>
                <a:t>b. </a:t>
              </a:r>
              <a:r>
                <a:rPr lang="en-US" sz="2020">
                  <a:solidFill>
                    <a:srgbClr val="101010"/>
                  </a:solidFill>
                  <a:latin typeface="Montserrat Bold"/>
                </a:rPr>
                <a:t>Random Forest</a:t>
              </a:r>
            </a:p>
            <a:p>
              <a:pPr>
                <a:lnSpc>
                  <a:spcPts val="3434"/>
                </a:lnSpc>
              </a:pPr>
              <a:r>
                <a:rPr lang="en-US" sz="2020">
                  <a:solidFill>
                    <a:srgbClr val="101010"/>
                  </a:solidFill>
                  <a:latin typeface="Montserrat Bold"/>
                </a:rPr>
                <a:t>c. </a:t>
              </a:r>
              <a:r>
                <a:rPr lang="en-US" sz="2020">
                  <a:solidFill>
                    <a:srgbClr val="101010"/>
                  </a:solidFill>
                  <a:latin typeface="Montserrat Bold"/>
                </a:rPr>
                <a:t>Decision Tree</a:t>
              </a:r>
            </a:p>
          </p:txBody>
        </p:sp>
        <p:sp>
          <p:nvSpPr>
            <p:cNvPr name="TextBox 66" id="66"/>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d. XGB</a:t>
              </a:r>
            </a:p>
            <a:p>
              <a:pPr>
                <a:lnSpc>
                  <a:spcPts val="3434"/>
                </a:lnSpc>
              </a:pPr>
              <a:r>
                <a:rPr lang="en-US" sz="2020">
                  <a:solidFill>
                    <a:srgbClr val="101010"/>
                  </a:solidFill>
                  <a:latin typeface="Montserrat Bold"/>
                </a:rPr>
                <a:t>e. kNN</a:t>
              </a:r>
            </a:p>
            <a:p>
              <a:pPr>
                <a:lnSpc>
                  <a:spcPts val="3434"/>
                </a:lnSpc>
              </a:pPr>
              <a:r>
                <a:rPr lang="en-US" sz="2020">
                  <a:solidFill>
                    <a:srgbClr val="101010"/>
                  </a:solidFill>
                  <a:latin typeface="Montserrat Bold"/>
                </a:rPr>
                <a:t>f. Logistic Regression</a:t>
              </a:r>
            </a:p>
          </p:txBody>
        </p:sp>
      </p:grpSp>
      <p:sp>
        <p:nvSpPr>
          <p:cNvPr name="TextBox 67" id="67"/>
          <p:cNvSpPr txBox="true"/>
          <p:nvPr/>
        </p:nvSpPr>
        <p:spPr>
          <a:xfrm rot="0">
            <a:off x="14171632" y="2829426"/>
            <a:ext cx="3784799" cy="823996"/>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Acquire data</a:t>
            </a:r>
          </a:p>
          <a:p>
            <a:pPr>
              <a:lnSpc>
                <a:spcPts val="3434"/>
              </a:lnSpc>
            </a:pPr>
            <a:r>
              <a:rPr lang="en-US" sz="2020">
                <a:solidFill>
                  <a:srgbClr val="101010"/>
                </a:solidFill>
                <a:latin typeface="Montserrat Bold"/>
              </a:rPr>
              <a:t>b. Identify relevant columns</a:t>
            </a:r>
          </a:p>
        </p:txBody>
      </p:sp>
      <p:sp>
        <p:nvSpPr>
          <p:cNvPr name="TextBox 68" id="68"/>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41</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AutoShape 56" id="56"/>
          <p:cNvSpPr/>
          <p:nvPr/>
        </p:nvSpPr>
        <p:spPr>
          <a:xfrm flipV="true">
            <a:off x="11873943" y="3289048"/>
            <a:ext cx="2114235" cy="14288"/>
          </a:xfrm>
          <a:prstGeom prst="line">
            <a:avLst/>
          </a:prstGeom>
          <a:ln cap="flat" w="28575">
            <a:solidFill>
              <a:srgbClr val="000000"/>
            </a:solidFill>
            <a:prstDash val="solid"/>
            <a:headEnd type="none" len="sm" w="sm"/>
            <a:tailEnd type="arrow" len="sm" w="med"/>
          </a:ln>
        </p:spPr>
      </p:sp>
      <p:sp>
        <p:nvSpPr>
          <p:cNvPr name="AutoShape 57" id="57"/>
          <p:cNvSpPr/>
          <p:nvPr/>
        </p:nvSpPr>
        <p:spPr>
          <a:xfrm>
            <a:off x="13220341" y="5410391"/>
            <a:ext cx="1560014" cy="0"/>
          </a:xfrm>
          <a:prstGeom prst="line">
            <a:avLst/>
          </a:prstGeom>
          <a:ln cap="flat" w="28575">
            <a:solidFill>
              <a:srgbClr val="000000"/>
            </a:solidFill>
            <a:prstDash val="solid"/>
            <a:headEnd type="none" len="sm" w="sm"/>
            <a:tailEnd type="arrow" len="sm" w="med"/>
          </a:ln>
        </p:spPr>
      </p:sp>
      <p:sp>
        <p:nvSpPr>
          <p:cNvPr name="TextBox 58" id="58"/>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a:t>
            </a:r>
            <a:r>
              <a:rPr lang="en-US" sz="2020">
                <a:solidFill>
                  <a:srgbClr val="101010"/>
                </a:solidFill>
                <a:latin typeface="Montserrat Bold"/>
              </a:rPr>
              <a:t> Standardise data</a:t>
            </a:r>
          </a:p>
          <a:p>
            <a:pPr>
              <a:lnSpc>
                <a:spcPts val="3434"/>
              </a:lnSpc>
            </a:pPr>
            <a:r>
              <a:rPr lang="en-US" sz="2020">
                <a:solidFill>
                  <a:srgbClr val="101010"/>
                </a:solidFill>
                <a:latin typeface="Montserrat Bold"/>
              </a:rPr>
              <a:t>b</a:t>
            </a:r>
            <a:r>
              <a:rPr lang="en-US" sz="2020">
                <a:solidFill>
                  <a:srgbClr val="101010"/>
                </a:solidFill>
                <a:latin typeface="Montserrat Bold"/>
              </a:rPr>
              <a:t>. Identify dominant </a:t>
            </a:r>
          </a:p>
          <a:p>
            <a:pPr>
              <a:lnSpc>
                <a:spcPts val="3434"/>
              </a:lnSpc>
            </a:pPr>
            <a:r>
              <a:rPr lang="en-US" sz="2020">
                <a:solidFill>
                  <a:srgbClr val="101010"/>
                </a:solidFill>
                <a:latin typeface="Montserrat Bold"/>
              </a:rPr>
              <a:t>    learning style</a:t>
            </a:r>
          </a:p>
          <a:p>
            <a:pPr>
              <a:lnSpc>
                <a:spcPts val="3434"/>
              </a:lnSpc>
            </a:pPr>
            <a:r>
              <a:rPr lang="en-US" sz="2020">
                <a:solidFill>
                  <a:srgbClr val="101010"/>
                </a:solidFill>
                <a:latin typeface="Montserrat Bold"/>
              </a:rPr>
              <a:t>c. EDA</a:t>
            </a:r>
          </a:p>
          <a:p>
            <a:pPr>
              <a:lnSpc>
                <a:spcPts val="3434"/>
              </a:lnSpc>
            </a:pPr>
            <a:r>
              <a:rPr lang="en-US" sz="2020">
                <a:solidFill>
                  <a:srgbClr val="101010"/>
                </a:solidFill>
                <a:latin typeface="Montserrat Bold"/>
              </a:rPr>
              <a:t>d. Encode data</a:t>
            </a:r>
          </a:p>
        </p:txBody>
      </p:sp>
      <p:sp>
        <p:nvSpPr>
          <p:cNvPr name="AutoShape 59" id="59"/>
          <p:cNvSpPr/>
          <p:nvPr/>
        </p:nvSpPr>
        <p:spPr>
          <a:xfrm flipV="true">
            <a:off x="13099276" y="7663634"/>
            <a:ext cx="1072356" cy="0"/>
          </a:xfrm>
          <a:prstGeom prst="line">
            <a:avLst/>
          </a:prstGeom>
          <a:ln cap="flat" w="28575">
            <a:solidFill>
              <a:srgbClr val="000000"/>
            </a:solidFill>
            <a:prstDash val="solid"/>
            <a:headEnd type="none" len="sm" w="sm"/>
            <a:tailEnd type="arrow" len="sm" w="med"/>
          </a:ln>
        </p:spPr>
      </p:sp>
      <p:sp>
        <p:nvSpPr>
          <p:cNvPr name="AutoShape 60" id="60"/>
          <p:cNvSpPr/>
          <p:nvPr/>
        </p:nvSpPr>
        <p:spPr>
          <a:xfrm flipH="true">
            <a:off x="3301339" y="6873542"/>
            <a:ext cx="1770387" cy="0"/>
          </a:xfrm>
          <a:prstGeom prst="line">
            <a:avLst/>
          </a:prstGeom>
          <a:ln cap="flat" w="9525">
            <a:solidFill>
              <a:srgbClr val="000000"/>
            </a:solidFill>
            <a:prstDash val="solid"/>
            <a:headEnd type="none" len="sm" w="sm"/>
            <a:tailEnd type="arrow" len="sm" w="med"/>
          </a:ln>
        </p:spPr>
      </p:sp>
      <p:sp>
        <p:nvSpPr>
          <p:cNvPr name="TextBox 61" id="61"/>
          <p:cNvSpPr txBox="true"/>
          <p:nvPr/>
        </p:nvSpPr>
        <p:spPr>
          <a:xfrm rot="0">
            <a:off x="584938" y="6628177"/>
            <a:ext cx="2716401"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a:rPr>
              <a:t>a. Web application</a:t>
            </a:r>
          </a:p>
        </p:txBody>
      </p:sp>
      <p:sp>
        <p:nvSpPr>
          <p:cNvPr name="AutoShape 62" id="62"/>
          <p:cNvSpPr/>
          <p:nvPr/>
        </p:nvSpPr>
        <p:spPr>
          <a:xfrm flipH="true">
            <a:off x="4999164" y="8866627"/>
            <a:ext cx="2860357" cy="0"/>
          </a:xfrm>
          <a:prstGeom prst="line">
            <a:avLst/>
          </a:prstGeom>
          <a:ln cap="flat" w="28575">
            <a:solidFill>
              <a:srgbClr val="000000"/>
            </a:solidFill>
            <a:prstDash val="solid"/>
            <a:headEnd type="none" len="sm" w="sm"/>
            <a:tailEnd type="arrow" len="sm" w="med"/>
          </a:ln>
        </p:spPr>
      </p:sp>
      <p:sp>
        <p:nvSpPr>
          <p:cNvPr name="TextBox 63" id="63"/>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Accuracy score</a:t>
            </a:r>
          </a:p>
          <a:p>
            <a:pPr algn="just">
              <a:lnSpc>
                <a:spcPts val="3434"/>
              </a:lnSpc>
            </a:pPr>
            <a:r>
              <a:rPr lang="en-US" sz="2020">
                <a:solidFill>
                  <a:srgbClr val="101010"/>
                </a:solidFill>
                <a:latin typeface="Montserrat Bold"/>
              </a:rPr>
              <a:t>b. Classification report</a:t>
            </a:r>
          </a:p>
        </p:txBody>
      </p:sp>
      <p:grpSp>
        <p:nvGrpSpPr>
          <p:cNvPr name="Group 64" id="64"/>
          <p:cNvGrpSpPr/>
          <p:nvPr/>
        </p:nvGrpSpPr>
        <p:grpSpPr>
          <a:xfrm rot="0">
            <a:off x="14417892" y="7397731"/>
            <a:ext cx="3153347" cy="2474162"/>
            <a:chOff x="0" y="0"/>
            <a:chExt cx="4204463" cy="3298883"/>
          </a:xfrm>
        </p:grpSpPr>
        <p:sp>
          <p:nvSpPr>
            <p:cNvPr name="TextBox 65" id="65"/>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SVM</a:t>
              </a:r>
            </a:p>
            <a:p>
              <a:pPr>
                <a:lnSpc>
                  <a:spcPts val="3434"/>
                </a:lnSpc>
              </a:pPr>
              <a:r>
                <a:rPr lang="en-US" sz="2020">
                  <a:solidFill>
                    <a:srgbClr val="101010"/>
                  </a:solidFill>
                  <a:latin typeface="Montserrat Bold"/>
                </a:rPr>
                <a:t>b. </a:t>
              </a:r>
              <a:r>
                <a:rPr lang="en-US" sz="2020">
                  <a:solidFill>
                    <a:srgbClr val="101010"/>
                  </a:solidFill>
                  <a:latin typeface="Montserrat Bold"/>
                </a:rPr>
                <a:t>Random Forest</a:t>
              </a:r>
            </a:p>
            <a:p>
              <a:pPr>
                <a:lnSpc>
                  <a:spcPts val="3434"/>
                </a:lnSpc>
              </a:pPr>
              <a:r>
                <a:rPr lang="en-US" sz="2020">
                  <a:solidFill>
                    <a:srgbClr val="101010"/>
                  </a:solidFill>
                  <a:latin typeface="Montserrat Bold"/>
                </a:rPr>
                <a:t>c. </a:t>
              </a:r>
              <a:r>
                <a:rPr lang="en-US" sz="2020">
                  <a:solidFill>
                    <a:srgbClr val="101010"/>
                  </a:solidFill>
                  <a:latin typeface="Montserrat Bold"/>
                </a:rPr>
                <a:t>Decision Tree</a:t>
              </a:r>
            </a:p>
          </p:txBody>
        </p:sp>
        <p:sp>
          <p:nvSpPr>
            <p:cNvPr name="TextBox 66" id="66"/>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d. XGB</a:t>
              </a:r>
            </a:p>
            <a:p>
              <a:pPr>
                <a:lnSpc>
                  <a:spcPts val="3434"/>
                </a:lnSpc>
              </a:pPr>
              <a:r>
                <a:rPr lang="en-US" sz="2020">
                  <a:solidFill>
                    <a:srgbClr val="101010"/>
                  </a:solidFill>
                  <a:latin typeface="Montserrat Bold"/>
                </a:rPr>
                <a:t>e. kNN</a:t>
              </a:r>
            </a:p>
            <a:p>
              <a:pPr>
                <a:lnSpc>
                  <a:spcPts val="3434"/>
                </a:lnSpc>
              </a:pPr>
              <a:r>
                <a:rPr lang="en-US" sz="2020">
                  <a:solidFill>
                    <a:srgbClr val="101010"/>
                  </a:solidFill>
                  <a:latin typeface="Montserrat Bold"/>
                </a:rPr>
                <a:t>f. Logistic Regression</a:t>
              </a:r>
            </a:p>
          </p:txBody>
        </p:sp>
      </p:grpSp>
      <p:sp>
        <p:nvSpPr>
          <p:cNvPr name="TextBox 67" id="67"/>
          <p:cNvSpPr txBox="true"/>
          <p:nvPr/>
        </p:nvSpPr>
        <p:spPr>
          <a:xfrm rot="0">
            <a:off x="14171632" y="2829426"/>
            <a:ext cx="3784799" cy="823996"/>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Acquire data</a:t>
            </a:r>
          </a:p>
          <a:p>
            <a:pPr>
              <a:lnSpc>
                <a:spcPts val="3434"/>
              </a:lnSpc>
            </a:pPr>
            <a:r>
              <a:rPr lang="en-US" sz="2020">
                <a:solidFill>
                  <a:srgbClr val="101010"/>
                </a:solidFill>
                <a:latin typeface="Montserrat Bold"/>
              </a:rPr>
              <a:t>b. Identify relevant columns</a:t>
            </a:r>
          </a:p>
        </p:txBody>
      </p:sp>
      <p:sp>
        <p:nvSpPr>
          <p:cNvPr name="TextBox 68" id="68"/>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DS Methodology: Summary</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42</a:t>
            </a:r>
          </a:p>
        </p:txBody>
      </p:sp>
      <p:grpSp>
        <p:nvGrpSpPr>
          <p:cNvPr name="Group 7" id="7"/>
          <p:cNvGrpSpPr/>
          <p:nvPr/>
        </p:nvGrpSpPr>
        <p:grpSpPr>
          <a:xfrm rot="0">
            <a:off x="3792397" y="1951867"/>
            <a:ext cx="10703205" cy="7850097"/>
            <a:chOff x="0" y="0"/>
            <a:chExt cx="14270940" cy="10466796"/>
          </a:xfrm>
        </p:grpSpPr>
        <p:grpSp>
          <p:nvGrpSpPr>
            <p:cNvPr name="Group 8" id="8"/>
            <p:cNvGrpSpPr/>
            <p:nvPr/>
          </p:nvGrpSpPr>
          <p:grpSpPr>
            <a:xfrm rot="0">
              <a:off x="0" y="0"/>
              <a:ext cx="14270940" cy="10466796"/>
              <a:chOff x="0" y="0"/>
              <a:chExt cx="1175320" cy="862020"/>
            </a:xfrm>
          </p:grpSpPr>
          <p:sp>
            <p:nvSpPr>
              <p:cNvPr name="Freeform 9" id="9"/>
              <p:cNvSpPr/>
              <p:nvPr/>
            </p:nvSpPr>
            <p:spPr>
              <a:xfrm flipH="false" flipV="false" rot="0">
                <a:off x="0" y="0"/>
                <a:ext cx="1175320" cy="862020"/>
              </a:xfrm>
              <a:custGeom>
                <a:avLst/>
                <a:gdLst/>
                <a:ahLst/>
                <a:cxnLst/>
                <a:rect r="r" b="b" t="t" l="l"/>
                <a:pathLst>
                  <a:path h="862020" w="1175320">
                    <a:moveTo>
                      <a:pt x="587660" y="0"/>
                    </a:moveTo>
                    <a:cubicBezTo>
                      <a:pt x="263104" y="0"/>
                      <a:pt x="0" y="192970"/>
                      <a:pt x="0" y="431010"/>
                    </a:cubicBezTo>
                    <a:cubicBezTo>
                      <a:pt x="0" y="669050"/>
                      <a:pt x="263104" y="862020"/>
                      <a:pt x="587660" y="862020"/>
                    </a:cubicBezTo>
                    <a:cubicBezTo>
                      <a:pt x="912216" y="862020"/>
                      <a:pt x="1175320" y="669050"/>
                      <a:pt x="1175320" y="431010"/>
                    </a:cubicBezTo>
                    <a:cubicBezTo>
                      <a:pt x="1175320" y="192970"/>
                      <a:pt x="912216" y="0"/>
                      <a:pt x="58766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0186" y="33189"/>
                <a:ext cx="954948" cy="74801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2791453" y="1290178"/>
              <a:ext cx="3210114" cy="1473784"/>
              <a:chOff x="0" y="0"/>
              <a:chExt cx="1624330" cy="745740"/>
            </a:xfrm>
          </p:grpSpPr>
          <p:sp>
            <p:nvSpPr>
              <p:cNvPr name="Freeform 12" id="1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3" id="1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4" id="1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5" id="15"/>
            <p:cNvGrpSpPr/>
            <p:nvPr/>
          </p:nvGrpSpPr>
          <p:grpSpPr>
            <a:xfrm rot="0">
              <a:off x="7820483" y="1290178"/>
              <a:ext cx="3210114" cy="1473784"/>
              <a:chOff x="0" y="0"/>
              <a:chExt cx="1624330" cy="745740"/>
            </a:xfrm>
          </p:grpSpPr>
          <p:sp>
            <p:nvSpPr>
              <p:cNvPr name="Freeform 16" id="16"/>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7" id="17"/>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8" id="18"/>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19" id="19"/>
            <p:cNvGrpSpPr/>
            <p:nvPr/>
          </p:nvGrpSpPr>
          <p:grpSpPr>
            <a:xfrm rot="0">
              <a:off x="9645406" y="3822249"/>
              <a:ext cx="3210114" cy="1473784"/>
              <a:chOff x="0" y="0"/>
              <a:chExt cx="1624330" cy="745740"/>
            </a:xfrm>
          </p:grpSpPr>
          <p:sp>
            <p:nvSpPr>
              <p:cNvPr name="Freeform 20" id="20"/>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1" id="21"/>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2" id="22"/>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3" id="23"/>
            <p:cNvGrpSpPr/>
            <p:nvPr/>
          </p:nvGrpSpPr>
          <p:grpSpPr>
            <a:xfrm rot="0">
              <a:off x="9622908" y="6823198"/>
              <a:ext cx="3210114" cy="1473784"/>
              <a:chOff x="0" y="0"/>
              <a:chExt cx="1624330" cy="745740"/>
            </a:xfrm>
          </p:grpSpPr>
          <p:sp>
            <p:nvSpPr>
              <p:cNvPr name="Freeform 24" id="24"/>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5" id="25"/>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6" id="26"/>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27" id="27"/>
            <p:cNvGrpSpPr/>
            <p:nvPr/>
          </p:nvGrpSpPr>
          <p:grpSpPr>
            <a:xfrm rot="0">
              <a:off x="5027909" y="8204627"/>
              <a:ext cx="3210114" cy="1473784"/>
              <a:chOff x="0" y="0"/>
              <a:chExt cx="1624330" cy="745740"/>
            </a:xfrm>
          </p:grpSpPr>
          <p:sp>
            <p:nvSpPr>
              <p:cNvPr name="Freeform 28" id="28"/>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9" id="29"/>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0" id="30"/>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grpSp>
          <p:nvGrpSpPr>
            <p:cNvPr name="Group 31" id="31"/>
            <p:cNvGrpSpPr/>
            <p:nvPr/>
          </p:nvGrpSpPr>
          <p:grpSpPr>
            <a:xfrm rot="0">
              <a:off x="1060764" y="6175206"/>
              <a:ext cx="3210114" cy="1473784"/>
              <a:chOff x="0" y="0"/>
              <a:chExt cx="1624330" cy="745740"/>
            </a:xfrm>
          </p:grpSpPr>
          <p:sp>
            <p:nvSpPr>
              <p:cNvPr name="Freeform 32" id="32"/>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33" id="33"/>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34" id="34"/>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0091D5"/>
              </a:solidFill>
            </p:spPr>
          </p:sp>
        </p:grpSp>
        <p:sp>
          <p:nvSpPr>
            <p:cNvPr name="Freeform 35" id="35"/>
            <p:cNvSpPr/>
            <p:nvPr/>
          </p:nvSpPr>
          <p:spPr>
            <a:xfrm flipH="false" flipV="false" rot="0">
              <a:off x="6354470" y="4368697"/>
              <a:ext cx="1341498" cy="1692256"/>
            </a:xfrm>
            <a:custGeom>
              <a:avLst/>
              <a:gdLst/>
              <a:ahLst/>
              <a:cxnLst/>
              <a:rect r="r" b="b" t="t" l="l"/>
              <a:pathLst>
                <a:path h="1692256" w="1341498">
                  <a:moveTo>
                    <a:pt x="0" y="0"/>
                  </a:moveTo>
                  <a:lnTo>
                    <a:pt x="1341497" y="0"/>
                  </a:lnTo>
                  <a:lnTo>
                    <a:pt x="1341497" y="1692257"/>
                  </a:lnTo>
                  <a:lnTo>
                    <a:pt x="0" y="1692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6" id="36"/>
            <p:cNvSpPr/>
            <p:nvPr/>
          </p:nvSpPr>
          <p:spPr>
            <a:xfrm flipH="true">
              <a:off x="6333623" y="2293326"/>
              <a:ext cx="1132307" cy="0"/>
            </a:xfrm>
            <a:prstGeom prst="line">
              <a:avLst/>
            </a:prstGeom>
            <a:ln cap="flat" w="50800">
              <a:solidFill>
                <a:srgbClr val="D9D9D9"/>
              </a:solidFill>
              <a:prstDash val="solid"/>
              <a:headEnd type="none" len="sm" w="sm"/>
              <a:tailEnd type="arrow" len="sm" w="med"/>
            </a:ln>
          </p:spPr>
        </p:sp>
        <p:sp>
          <p:nvSpPr>
            <p:cNvPr name="AutoShape 37" id="37"/>
            <p:cNvSpPr/>
            <p:nvPr/>
          </p:nvSpPr>
          <p:spPr>
            <a:xfrm>
              <a:off x="6350647" y="1803100"/>
              <a:ext cx="1132307" cy="0"/>
            </a:xfrm>
            <a:prstGeom prst="line">
              <a:avLst/>
            </a:prstGeom>
            <a:ln cap="flat" w="50800">
              <a:solidFill>
                <a:srgbClr val="D9D9D9"/>
              </a:solidFill>
              <a:prstDash val="solid"/>
              <a:headEnd type="none" len="sm" w="sm"/>
              <a:tailEnd type="arrow" len="sm" w="med"/>
            </a:ln>
          </p:spPr>
        </p:sp>
        <p:sp>
          <p:nvSpPr>
            <p:cNvPr name="AutoShape 38" id="38"/>
            <p:cNvSpPr/>
            <p:nvPr/>
          </p:nvSpPr>
          <p:spPr>
            <a:xfrm>
              <a:off x="10048042" y="2856430"/>
              <a:ext cx="725243" cy="869564"/>
            </a:xfrm>
            <a:prstGeom prst="line">
              <a:avLst/>
            </a:prstGeom>
            <a:ln cap="flat" w="50800">
              <a:solidFill>
                <a:srgbClr val="D9D9D9"/>
              </a:solidFill>
              <a:prstDash val="solid"/>
              <a:headEnd type="none" len="sm" w="sm"/>
              <a:tailEnd type="arrow" len="sm" w="med"/>
            </a:ln>
          </p:spPr>
        </p:sp>
        <p:sp>
          <p:nvSpPr>
            <p:cNvPr name="AutoShape 39" id="39"/>
            <p:cNvSpPr/>
            <p:nvPr/>
          </p:nvSpPr>
          <p:spPr>
            <a:xfrm>
              <a:off x="11495576" y="5501974"/>
              <a:ext cx="0" cy="1132307"/>
            </a:xfrm>
            <a:prstGeom prst="line">
              <a:avLst/>
            </a:prstGeom>
            <a:ln cap="flat" w="50800">
              <a:solidFill>
                <a:srgbClr val="D9D9D9"/>
              </a:solidFill>
              <a:prstDash val="solid"/>
              <a:headEnd type="none" len="sm" w="sm"/>
              <a:tailEnd type="arrow" len="sm" w="med"/>
            </a:ln>
          </p:spPr>
        </p:sp>
        <p:sp>
          <p:nvSpPr>
            <p:cNvPr name="AutoShape 40" id="40"/>
            <p:cNvSpPr/>
            <p:nvPr/>
          </p:nvSpPr>
          <p:spPr>
            <a:xfrm flipV="true">
              <a:off x="11005350" y="5484950"/>
              <a:ext cx="0" cy="1132307"/>
            </a:xfrm>
            <a:prstGeom prst="line">
              <a:avLst/>
            </a:prstGeom>
            <a:ln cap="flat" w="50800">
              <a:solidFill>
                <a:srgbClr val="D9D9D9"/>
              </a:solidFill>
              <a:prstDash val="solid"/>
              <a:headEnd type="none" len="sm" w="sm"/>
              <a:tailEnd type="arrow" len="sm" w="med"/>
            </a:ln>
          </p:spPr>
        </p:sp>
        <p:sp>
          <p:nvSpPr>
            <p:cNvPr name="AutoShape 41" id="41"/>
            <p:cNvSpPr/>
            <p:nvPr/>
          </p:nvSpPr>
          <p:spPr>
            <a:xfrm flipH="true">
              <a:off x="8603775" y="8506385"/>
              <a:ext cx="1054898" cy="411471"/>
            </a:xfrm>
            <a:prstGeom prst="line">
              <a:avLst/>
            </a:prstGeom>
            <a:ln cap="flat" w="50800">
              <a:solidFill>
                <a:srgbClr val="D9D9D9"/>
              </a:solidFill>
              <a:prstDash val="solid"/>
              <a:headEnd type="none" len="sm" w="sm"/>
              <a:tailEnd type="arrow" len="sm" w="med"/>
            </a:ln>
          </p:spPr>
        </p:sp>
        <p:sp>
          <p:nvSpPr>
            <p:cNvPr name="AutoShape 42" id="42"/>
            <p:cNvSpPr/>
            <p:nvPr/>
          </p:nvSpPr>
          <p:spPr>
            <a:xfrm flipH="true" flipV="true">
              <a:off x="3817075" y="8029134"/>
              <a:ext cx="837210" cy="762363"/>
            </a:xfrm>
            <a:prstGeom prst="line">
              <a:avLst/>
            </a:prstGeom>
            <a:ln cap="flat" w="50800">
              <a:solidFill>
                <a:srgbClr val="D9D9D9"/>
              </a:solidFill>
              <a:prstDash val="solid"/>
              <a:headEnd type="none" len="sm" w="sm"/>
              <a:tailEnd type="arrow" len="sm" w="med"/>
            </a:ln>
          </p:spPr>
        </p:sp>
        <p:sp>
          <p:nvSpPr>
            <p:cNvPr name="AutoShape 43" id="43"/>
            <p:cNvSpPr/>
            <p:nvPr/>
          </p:nvSpPr>
          <p:spPr>
            <a:xfrm flipH="true" flipV="true">
              <a:off x="4378097" y="3090022"/>
              <a:ext cx="1299623" cy="4850259"/>
            </a:xfrm>
            <a:prstGeom prst="line">
              <a:avLst/>
            </a:prstGeom>
            <a:ln cap="flat" w="50800">
              <a:solidFill>
                <a:srgbClr val="D9D9D9"/>
              </a:solidFill>
              <a:prstDash val="solid"/>
              <a:headEnd type="none" len="sm" w="sm"/>
              <a:tailEnd type="arrow" len="sm" w="med"/>
            </a:ln>
          </p:spPr>
        </p:sp>
        <p:sp>
          <p:nvSpPr>
            <p:cNvPr name="TextBox 44" id="44"/>
            <p:cNvSpPr txBox="true"/>
            <p:nvPr/>
          </p:nvSpPr>
          <p:spPr>
            <a:xfrm rot="0">
              <a:off x="2791453" y="1707850"/>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Business Understanding</a:t>
              </a:r>
            </a:p>
          </p:txBody>
        </p:sp>
        <p:sp>
          <p:nvSpPr>
            <p:cNvPr name="TextBox 45" id="45"/>
            <p:cNvSpPr txBox="true"/>
            <p:nvPr/>
          </p:nvSpPr>
          <p:spPr>
            <a:xfrm rot="0">
              <a:off x="7842980" y="1699338"/>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Understanding</a:t>
              </a:r>
            </a:p>
          </p:txBody>
        </p:sp>
        <p:sp>
          <p:nvSpPr>
            <p:cNvPr name="TextBox 46" id="46"/>
            <p:cNvSpPr txBox="true"/>
            <p:nvPr/>
          </p:nvSpPr>
          <p:spPr>
            <a:xfrm rot="0">
              <a:off x="9667903" y="4222896"/>
              <a:ext cx="3165119" cy="695588"/>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Data </a:t>
              </a:r>
            </a:p>
            <a:p>
              <a:pPr algn="ctr">
                <a:lnSpc>
                  <a:spcPts val="1973"/>
                </a:lnSpc>
              </a:pPr>
              <a:r>
                <a:rPr lang="en-US" sz="2100">
                  <a:solidFill>
                    <a:srgbClr val="FFFFFF"/>
                  </a:solidFill>
                  <a:latin typeface="Montserrat Classic"/>
                </a:rPr>
                <a:t>Preparation</a:t>
              </a:r>
            </a:p>
          </p:txBody>
        </p:sp>
        <p:sp>
          <p:nvSpPr>
            <p:cNvPr name="TextBox 47" id="47"/>
            <p:cNvSpPr txBox="true"/>
            <p:nvPr/>
          </p:nvSpPr>
          <p:spPr>
            <a:xfrm rot="0">
              <a:off x="9622908" y="739742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Modelling</a:t>
              </a:r>
            </a:p>
          </p:txBody>
        </p:sp>
        <p:sp>
          <p:nvSpPr>
            <p:cNvPr name="TextBox 48" id="48"/>
            <p:cNvSpPr txBox="true"/>
            <p:nvPr/>
          </p:nvSpPr>
          <p:spPr>
            <a:xfrm rot="0">
              <a:off x="5050406" y="8770345"/>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Evaluation</a:t>
              </a:r>
            </a:p>
          </p:txBody>
        </p:sp>
        <p:sp>
          <p:nvSpPr>
            <p:cNvPr name="TextBox 49" id="49"/>
            <p:cNvSpPr txBox="true"/>
            <p:nvPr/>
          </p:nvSpPr>
          <p:spPr>
            <a:xfrm rot="0">
              <a:off x="1083261" y="6760868"/>
              <a:ext cx="3165119" cy="365447"/>
            </a:xfrm>
            <a:prstGeom prst="rect">
              <a:avLst/>
            </a:prstGeom>
          </p:spPr>
          <p:txBody>
            <a:bodyPr anchor="t" rtlCol="false" tIns="0" lIns="0" bIns="0" rIns="0">
              <a:spAutoFit/>
            </a:bodyPr>
            <a:lstStyle/>
            <a:p>
              <a:pPr algn="ctr">
                <a:lnSpc>
                  <a:spcPts val="1973"/>
                </a:lnSpc>
              </a:pPr>
              <a:r>
                <a:rPr lang="en-US" sz="2100">
                  <a:solidFill>
                    <a:srgbClr val="FFFFFF"/>
                  </a:solidFill>
                  <a:latin typeface="Montserrat Classic"/>
                </a:rPr>
                <a:t>Deployment</a:t>
              </a:r>
            </a:p>
          </p:txBody>
        </p:sp>
        <p:sp>
          <p:nvSpPr>
            <p:cNvPr name="AutoShape 50" id="50"/>
            <p:cNvSpPr/>
            <p:nvPr/>
          </p:nvSpPr>
          <p:spPr>
            <a:xfrm>
              <a:off x="6930440" y="25400"/>
              <a:ext cx="55403" cy="0"/>
            </a:xfrm>
            <a:prstGeom prst="line">
              <a:avLst/>
            </a:prstGeom>
            <a:ln cap="flat" w="50800">
              <a:solidFill>
                <a:srgbClr val="D9D9D9"/>
              </a:solidFill>
              <a:prstDash val="solid"/>
              <a:headEnd type="none" len="sm" w="sm"/>
              <a:tailEnd type="arrow" len="sm" w="med"/>
            </a:ln>
          </p:spPr>
        </p:sp>
        <p:sp>
          <p:nvSpPr>
            <p:cNvPr name="AutoShape 51" id="51"/>
            <p:cNvSpPr/>
            <p:nvPr/>
          </p:nvSpPr>
          <p:spPr>
            <a:xfrm flipH="true" flipV="true">
              <a:off x="6902738" y="10441396"/>
              <a:ext cx="55403" cy="0"/>
            </a:xfrm>
            <a:prstGeom prst="line">
              <a:avLst/>
            </a:prstGeom>
            <a:ln cap="flat" w="50800">
              <a:solidFill>
                <a:srgbClr val="D9D9D9"/>
              </a:solidFill>
              <a:prstDash val="solid"/>
              <a:headEnd type="none" len="sm" w="sm"/>
              <a:tailEnd type="arrow" len="sm" w="med"/>
            </a:ln>
          </p:spPr>
        </p:sp>
        <p:sp>
          <p:nvSpPr>
            <p:cNvPr name="AutoShape 52" id="52"/>
            <p:cNvSpPr/>
            <p:nvPr/>
          </p:nvSpPr>
          <p:spPr>
            <a:xfrm flipV="true">
              <a:off x="25400" y="4909400"/>
              <a:ext cx="0" cy="55403"/>
            </a:xfrm>
            <a:prstGeom prst="line">
              <a:avLst/>
            </a:prstGeom>
            <a:ln cap="flat" w="50800">
              <a:solidFill>
                <a:srgbClr val="D9D9D9"/>
              </a:solidFill>
              <a:prstDash val="solid"/>
              <a:headEnd type="none" len="sm" w="sm"/>
              <a:tailEnd type="arrow" len="sm" w="med"/>
            </a:ln>
          </p:spPr>
        </p:sp>
        <p:sp>
          <p:nvSpPr>
            <p:cNvPr name="TextBox 53" id="53"/>
            <p:cNvSpPr txBox="true"/>
            <p:nvPr/>
          </p:nvSpPr>
          <p:spPr>
            <a:xfrm rot="0">
              <a:off x="5470360" y="6269803"/>
              <a:ext cx="3165119" cy="365447"/>
            </a:xfrm>
            <a:prstGeom prst="rect">
              <a:avLst/>
            </a:prstGeom>
          </p:spPr>
          <p:txBody>
            <a:bodyPr anchor="t" rtlCol="false" tIns="0" lIns="0" bIns="0" rIns="0">
              <a:spAutoFit/>
            </a:bodyPr>
            <a:lstStyle/>
            <a:p>
              <a:pPr algn="ctr">
                <a:lnSpc>
                  <a:spcPts val="1973"/>
                </a:lnSpc>
              </a:pPr>
              <a:r>
                <a:rPr lang="en-US" sz="2100">
                  <a:solidFill>
                    <a:srgbClr val="A6A6A6"/>
                  </a:solidFill>
                  <a:latin typeface="Montserrat Classic"/>
                </a:rPr>
                <a:t>Data</a:t>
              </a:r>
            </a:p>
          </p:txBody>
        </p:sp>
        <p:sp>
          <p:nvSpPr>
            <p:cNvPr name="AutoShape 54" id="54"/>
            <p:cNvSpPr/>
            <p:nvPr/>
          </p:nvSpPr>
          <p:spPr>
            <a:xfrm flipH="true">
              <a:off x="14232840" y="4937102"/>
              <a:ext cx="0" cy="55403"/>
            </a:xfrm>
            <a:prstGeom prst="line">
              <a:avLst/>
            </a:prstGeom>
            <a:ln cap="flat" w="50800">
              <a:solidFill>
                <a:srgbClr val="D9D9D9"/>
              </a:solidFill>
              <a:prstDash val="solid"/>
              <a:headEnd type="none" len="sm" w="sm"/>
              <a:tailEnd type="arrow" len="sm" w="med"/>
            </a:ln>
          </p:spPr>
        </p:sp>
      </p:grpSp>
      <p:sp>
        <p:nvSpPr>
          <p:cNvPr name="AutoShape 55" id="55"/>
          <p:cNvSpPr/>
          <p:nvPr/>
        </p:nvSpPr>
        <p:spPr>
          <a:xfrm flipH="true">
            <a:off x="4424304" y="3289048"/>
            <a:ext cx="1770387" cy="0"/>
          </a:xfrm>
          <a:prstGeom prst="line">
            <a:avLst/>
          </a:prstGeom>
          <a:ln cap="flat" w="28575">
            <a:solidFill>
              <a:srgbClr val="000000"/>
            </a:solidFill>
            <a:prstDash val="solid"/>
            <a:headEnd type="none" len="sm" w="sm"/>
            <a:tailEnd type="arrow" len="sm" w="med"/>
          </a:ln>
        </p:spPr>
      </p:sp>
      <p:sp>
        <p:nvSpPr>
          <p:cNvPr name="AutoShape 56" id="56"/>
          <p:cNvSpPr/>
          <p:nvPr/>
        </p:nvSpPr>
        <p:spPr>
          <a:xfrm flipV="true">
            <a:off x="11873943" y="3289048"/>
            <a:ext cx="2114235" cy="14288"/>
          </a:xfrm>
          <a:prstGeom prst="line">
            <a:avLst/>
          </a:prstGeom>
          <a:ln cap="flat" w="28575">
            <a:solidFill>
              <a:srgbClr val="000000"/>
            </a:solidFill>
            <a:prstDash val="solid"/>
            <a:headEnd type="none" len="sm" w="sm"/>
            <a:tailEnd type="arrow" len="sm" w="med"/>
          </a:ln>
        </p:spPr>
      </p:sp>
      <p:sp>
        <p:nvSpPr>
          <p:cNvPr name="AutoShape 57" id="57"/>
          <p:cNvSpPr/>
          <p:nvPr/>
        </p:nvSpPr>
        <p:spPr>
          <a:xfrm>
            <a:off x="13220341" y="5410391"/>
            <a:ext cx="1560014" cy="0"/>
          </a:xfrm>
          <a:prstGeom prst="line">
            <a:avLst/>
          </a:prstGeom>
          <a:ln cap="flat" w="28575">
            <a:solidFill>
              <a:srgbClr val="000000"/>
            </a:solidFill>
            <a:prstDash val="solid"/>
            <a:headEnd type="none" len="sm" w="sm"/>
            <a:tailEnd type="arrow" len="sm" w="med"/>
          </a:ln>
        </p:spPr>
      </p:sp>
      <p:sp>
        <p:nvSpPr>
          <p:cNvPr name="TextBox 58" id="58"/>
          <p:cNvSpPr txBox="true"/>
          <p:nvPr/>
        </p:nvSpPr>
        <p:spPr>
          <a:xfrm rot="0">
            <a:off x="15004086" y="4423181"/>
            <a:ext cx="2952344" cy="2109540"/>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a:t>
            </a:r>
            <a:r>
              <a:rPr lang="en-US" sz="2020">
                <a:solidFill>
                  <a:srgbClr val="101010"/>
                </a:solidFill>
                <a:latin typeface="Montserrat Bold"/>
              </a:rPr>
              <a:t> Standardise data</a:t>
            </a:r>
          </a:p>
          <a:p>
            <a:pPr>
              <a:lnSpc>
                <a:spcPts val="3434"/>
              </a:lnSpc>
            </a:pPr>
            <a:r>
              <a:rPr lang="en-US" sz="2020">
                <a:solidFill>
                  <a:srgbClr val="101010"/>
                </a:solidFill>
                <a:latin typeface="Montserrat Bold"/>
              </a:rPr>
              <a:t>b</a:t>
            </a:r>
            <a:r>
              <a:rPr lang="en-US" sz="2020">
                <a:solidFill>
                  <a:srgbClr val="101010"/>
                </a:solidFill>
                <a:latin typeface="Montserrat Bold"/>
              </a:rPr>
              <a:t>. Identify dominant </a:t>
            </a:r>
          </a:p>
          <a:p>
            <a:pPr>
              <a:lnSpc>
                <a:spcPts val="3434"/>
              </a:lnSpc>
            </a:pPr>
            <a:r>
              <a:rPr lang="en-US" sz="2020">
                <a:solidFill>
                  <a:srgbClr val="101010"/>
                </a:solidFill>
                <a:latin typeface="Montserrat Bold"/>
              </a:rPr>
              <a:t>    learning style</a:t>
            </a:r>
          </a:p>
          <a:p>
            <a:pPr>
              <a:lnSpc>
                <a:spcPts val="3434"/>
              </a:lnSpc>
            </a:pPr>
            <a:r>
              <a:rPr lang="en-US" sz="2020">
                <a:solidFill>
                  <a:srgbClr val="101010"/>
                </a:solidFill>
                <a:latin typeface="Montserrat Bold"/>
              </a:rPr>
              <a:t>c. EDA</a:t>
            </a:r>
          </a:p>
          <a:p>
            <a:pPr>
              <a:lnSpc>
                <a:spcPts val="3434"/>
              </a:lnSpc>
            </a:pPr>
            <a:r>
              <a:rPr lang="en-US" sz="2020">
                <a:solidFill>
                  <a:srgbClr val="101010"/>
                </a:solidFill>
                <a:latin typeface="Montserrat Bold"/>
              </a:rPr>
              <a:t>d. Encode data</a:t>
            </a:r>
          </a:p>
        </p:txBody>
      </p:sp>
      <p:sp>
        <p:nvSpPr>
          <p:cNvPr name="AutoShape 59" id="59"/>
          <p:cNvSpPr/>
          <p:nvPr/>
        </p:nvSpPr>
        <p:spPr>
          <a:xfrm flipV="true">
            <a:off x="13099276" y="7663634"/>
            <a:ext cx="1072356" cy="0"/>
          </a:xfrm>
          <a:prstGeom prst="line">
            <a:avLst/>
          </a:prstGeom>
          <a:ln cap="flat" w="28575">
            <a:solidFill>
              <a:srgbClr val="000000"/>
            </a:solidFill>
            <a:prstDash val="solid"/>
            <a:headEnd type="none" len="sm" w="sm"/>
            <a:tailEnd type="arrow" len="sm" w="med"/>
          </a:ln>
        </p:spPr>
      </p:sp>
      <p:sp>
        <p:nvSpPr>
          <p:cNvPr name="AutoShape 60" id="60"/>
          <p:cNvSpPr/>
          <p:nvPr/>
        </p:nvSpPr>
        <p:spPr>
          <a:xfrm flipH="true">
            <a:off x="3301339" y="6873542"/>
            <a:ext cx="1770387" cy="0"/>
          </a:xfrm>
          <a:prstGeom prst="line">
            <a:avLst/>
          </a:prstGeom>
          <a:ln cap="flat" w="28575">
            <a:solidFill>
              <a:srgbClr val="000000"/>
            </a:solidFill>
            <a:prstDash val="solid"/>
            <a:headEnd type="none" len="sm" w="sm"/>
            <a:tailEnd type="arrow" len="sm" w="med"/>
          </a:ln>
        </p:spPr>
      </p:sp>
      <p:sp>
        <p:nvSpPr>
          <p:cNvPr name="TextBox 61" id="61"/>
          <p:cNvSpPr txBox="true"/>
          <p:nvPr/>
        </p:nvSpPr>
        <p:spPr>
          <a:xfrm rot="0">
            <a:off x="584938" y="6628177"/>
            <a:ext cx="2716401"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Web application</a:t>
            </a:r>
          </a:p>
        </p:txBody>
      </p:sp>
      <p:sp>
        <p:nvSpPr>
          <p:cNvPr name="AutoShape 62" id="62"/>
          <p:cNvSpPr/>
          <p:nvPr/>
        </p:nvSpPr>
        <p:spPr>
          <a:xfrm flipH="true">
            <a:off x="4999164" y="8866627"/>
            <a:ext cx="2860357" cy="0"/>
          </a:xfrm>
          <a:prstGeom prst="line">
            <a:avLst/>
          </a:prstGeom>
          <a:ln cap="flat" w="28575">
            <a:solidFill>
              <a:srgbClr val="000000"/>
            </a:solidFill>
            <a:prstDash val="solid"/>
            <a:headEnd type="none" len="sm" w="sm"/>
            <a:tailEnd type="arrow" len="sm" w="med"/>
          </a:ln>
        </p:spPr>
      </p:sp>
      <p:sp>
        <p:nvSpPr>
          <p:cNvPr name="TextBox 63" id="63"/>
          <p:cNvSpPr txBox="true"/>
          <p:nvPr/>
        </p:nvSpPr>
        <p:spPr>
          <a:xfrm rot="0">
            <a:off x="2084868" y="8539562"/>
            <a:ext cx="3174410" cy="823996"/>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Accuracy score</a:t>
            </a:r>
          </a:p>
          <a:p>
            <a:pPr algn="just">
              <a:lnSpc>
                <a:spcPts val="3434"/>
              </a:lnSpc>
            </a:pPr>
            <a:r>
              <a:rPr lang="en-US" sz="2020">
                <a:solidFill>
                  <a:srgbClr val="101010"/>
                </a:solidFill>
                <a:latin typeface="Montserrat Bold"/>
              </a:rPr>
              <a:t>b. Classification report</a:t>
            </a:r>
          </a:p>
        </p:txBody>
      </p:sp>
      <p:grpSp>
        <p:nvGrpSpPr>
          <p:cNvPr name="Group 64" id="64"/>
          <p:cNvGrpSpPr/>
          <p:nvPr/>
        </p:nvGrpSpPr>
        <p:grpSpPr>
          <a:xfrm rot="0">
            <a:off x="14417892" y="7397731"/>
            <a:ext cx="3153347" cy="2474162"/>
            <a:chOff x="0" y="0"/>
            <a:chExt cx="4204463" cy="3298883"/>
          </a:xfrm>
        </p:grpSpPr>
        <p:sp>
          <p:nvSpPr>
            <p:cNvPr name="TextBox 65" id="65"/>
            <p:cNvSpPr txBox="true"/>
            <p:nvPr/>
          </p:nvSpPr>
          <p:spPr>
            <a:xfrm rot="0">
              <a:off x="0" y="-95250"/>
              <a:ext cx="3232749"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SVM</a:t>
              </a:r>
            </a:p>
            <a:p>
              <a:pPr>
                <a:lnSpc>
                  <a:spcPts val="3434"/>
                </a:lnSpc>
              </a:pPr>
              <a:r>
                <a:rPr lang="en-US" sz="2020">
                  <a:solidFill>
                    <a:srgbClr val="101010"/>
                  </a:solidFill>
                  <a:latin typeface="Montserrat Bold"/>
                </a:rPr>
                <a:t>b. </a:t>
              </a:r>
              <a:r>
                <a:rPr lang="en-US" sz="2020">
                  <a:solidFill>
                    <a:srgbClr val="101010"/>
                  </a:solidFill>
                  <a:latin typeface="Montserrat Bold"/>
                </a:rPr>
                <a:t>Random Forest</a:t>
              </a:r>
            </a:p>
            <a:p>
              <a:pPr>
                <a:lnSpc>
                  <a:spcPts val="3434"/>
                </a:lnSpc>
              </a:pPr>
              <a:r>
                <a:rPr lang="en-US" sz="2020">
                  <a:solidFill>
                    <a:srgbClr val="101010"/>
                  </a:solidFill>
                  <a:latin typeface="Montserrat Bold"/>
                </a:rPr>
                <a:t>c. </a:t>
              </a:r>
              <a:r>
                <a:rPr lang="en-US" sz="2020">
                  <a:solidFill>
                    <a:srgbClr val="101010"/>
                  </a:solidFill>
                  <a:latin typeface="Montserrat Bold"/>
                </a:rPr>
                <a:t>Decision Tree</a:t>
              </a:r>
            </a:p>
          </p:txBody>
        </p:sp>
        <p:sp>
          <p:nvSpPr>
            <p:cNvPr name="TextBox 66" id="66"/>
            <p:cNvSpPr txBox="true"/>
            <p:nvPr/>
          </p:nvSpPr>
          <p:spPr>
            <a:xfrm rot="0">
              <a:off x="0" y="1660618"/>
              <a:ext cx="4204463" cy="1638264"/>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d. XGB</a:t>
              </a:r>
            </a:p>
            <a:p>
              <a:pPr>
                <a:lnSpc>
                  <a:spcPts val="3434"/>
                </a:lnSpc>
              </a:pPr>
              <a:r>
                <a:rPr lang="en-US" sz="2020">
                  <a:solidFill>
                    <a:srgbClr val="101010"/>
                  </a:solidFill>
                  <a:latin typeface="Montserrat Bold"/>
                </a:rPr>
                <a:t>e. kNN</a:t>
              </a:r>
            </a:p>
            <a:p>
              <a:pPr>
                <a:lnSpc>
                  <a:spcPts val="3434"/>
                </a:lnSpc>
              </a:pPr>
              <a:r>
                <a:rPr lang="en-US" sz="2020">
                  <a:solidFill>
                    <a:srgbClr val="101010"/>
                  </a:solidFill>
                  <a:latin typeface="Montserrat Bold"/>
                </a:rPr>
                <a:t>f. Logistic Regression</a:t>
              </a:r>
            </a:p>
          </p:txBody>
        </p:sp>
      </p:grpSp>
      <p:sp>
        <p:nvSpPr>
          <p:cNvPr name="TextBox 67" id="67"/>
          <p:cNvSpPr txBox="true"/>
          <p:nvPr/>
        </p:nvSpPr>
        <p:spPr>
          <a:xfrm rot="0">
            <a:off x="14171632" y="2829426"/>
            <a:ext cx="3784799" cy="823996"/>
          </a:xfrm>
          <a:prstGeom prst="rect">
            <a:avLst/>
          </a:prstGeom>
        </p:spPr>
        <p:txBody>
          <a:bodyPr anchor="t" rtlCol="false" tIns="0" lIns="0" bIns="0" rIns="0">
            <a:spAutoFit/>
          </a:bodyPr>
          <a:lstStyle/>
          <a:p>
            <a:pPr>
              <a:lnSpc>
                <a:spcPts val="3434"/>
              </a:lnSpc>
            </a:pPr>
            <a:r>
              <a:rPr lang="en-US" sz="2020">
                <a:solidFill>
                  <a:srgbClr val="101010"/>
                </a:solidFill>
                <a:latin typeface="Montserrat Bold"/>
              </a:rPr>
              <a:t>a. Acquire data</a:t>
            </a:r>
          </a:p>
          <a:p>
            <a:pPr>
              <a:lnSpc>
                <a:spcPts val="3434"/>
              </a:lnSpc>
            </a:pPr>
            <a:r>
              <a:rPr lang="en-US" sz="2020">
                <a:solidFill>
                  <a:srgbClr val="101010"/>
                </a:solidFill>
                <a:latin typeface="Montserrat Bold"/>
              </a:rPr>
              <a:t>b. Identify relevant columns</a:t>
            </a:r>
          </a:p>
        </p:txBody>
      </p:sp>
      <p:sp>
        <p:nvSpPr>
          <p:cNvPr name="TextBox 68" id="68"/>
          <p:cNvSpPr txBox="true"/>
          <p:nvPr/>
        </p:nvSpPr>
        <p:spPr>
          <a:xfrm rot="0">
            <a:off x="597461" y="3043683"/>
            <a:ext cx="3645868"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Understand the problem</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105992" y="4926465"/>
            <a:ext cx="3258288" cy="1906270"/>
          </a:xfrm>
          <a:custGeom>
            <a:avLst/>
            <a:gdLst/>
            <a:ahLst/>
            <a:cxnLst/>
            <a:rect r="r" b="b" t="t" l="l"/>
            <a:pathLst>
              <a:path h="1906270" w="3258288">
                <a:moveTo>
                  <a:pt x="0" y="0"/>
                </a:moveTo>
                <a:lnTo>
                  <a:pt x="3258288" y="0"/>
                </a:lnTo>
                <a:lnTo>
                  <a:pt x="3258288" y="1906270"/>
                </a:lnTo>
                <a:lnTo>
                  <a:pt x="0" y="1906270"/>
                </a:lnTo>
                <a:lnTo>
                  <a:pt x="0" y="0"/>
                </a:lnTo>
                <a:close/>
              </a:path>
            </a:pathLst>
          </a:custGeom>
          <a:blipFill>
            <a:blip r:embed="rId2"/>
            <a:stretch>
              <a:fillRect l="0" t="0" r="0" b="0"/>
            </a:stretch>
          </a:blipFill>
        </p:spPr>
      </p:sp>
      <p:sp>
        <p:nvSpPr>
          <p:cNvPr name="TextBox 6" id="6"/>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Summary of Tools Used</a:t>
            </a:r>
          </a:p>
        </p:txBody>
      </p:sp>
      <p:sp>
        <p:nvSpPr>
          <p:cNvPr name="TextBox 7" id="7"/>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43</a:t>
            </a:r>
          </a:p>
        </p:txBody>
      </p:sp>
      <p:sp>
        <p:nvSpPr>
          <p:cNvPr name="Freeform 8" id="8"/>
          <p:cNvSpPr/>
          <p:nvPr/>
        </p:nvSpPr>
        <p:spPr>
          <a:xfrm flipH="false" flipV="false" rot="0">
            <a:off x="5302892" y="3446202"/>
            <a:ext cx="3956568" cy="824902"/>
          </a:xfrm>
          <a:custGeom>
            <a:avLst/>
            <a:gdLst/>
            <a:ahLst/>
            <a:cxnLst/>
            <a:rect r="r" b="b" t="t" l="l"/>
            <a:pathLst>
              <a:path h="824902" w="3956568">
                <a:moveTo>
                  <a:pt x="0" y="0"/>
                </a:moveTo>
                <a:lnTo>
                  <a:pt x="3956568" y="0"/>
                </a:lnTo>
                <a:lnTo>
                  <a:pt x="3956568" y="824903"/>
                </a:lnTo>
                <a:lnTo>
                  <a:pt x="0" y="824903"/>
                </a:lnTo>
                <a:lnTo>
                  <a:pt x="0" y="0"/>
                </a:lnTo>
                <a:close/>
              </a:path>
            </a:pathLst>
          </a:custGeom>
          <a:blipFill>
            <a:blip r:embed="rId3"/>
            <a:stretch>
              <a:fillRect l="0" t="0" r="0" b="0"/>
            </a:stretch>
          </a:blipFill>
        </p:spPr>
      </p:sp>
      <p:sp>
        <p:nvSpPr>
          <p:cNvPr name="Freeform 9" id="9"/>
          <p:cNvSpPr/>
          <p:nvPr/>
        </p:nvSpPr>
        <p:spPr>
          <a:xfrm flipH="false" flipV="false" rot="0">
            <a:off x="3923720" y="4680680"/>
            <a:ext cx="5032613" cy="1482333"/>
          </a:xfrm>
          <a:custGeom>
            <a:avLst/>
            <a:gdLst/>
            <a:ahLst/>
            <a:cxnLst/>
            <a:rect r="r" b="b" t="t" l="l"/>
            <a:pathLst>
              <a:path h="1482333" w="5032613">
                <a:moveTo>
                  <a:pt x="0" y="0"/>
                </a:moveTo>
                <a:lnTo>
                  <a:pt x="5032613" y="0"/>
                </a:lnTo>
                <a:lnTo>
                  <a:pt x="5032613" y="1482333"/>
                </a:lnTo>
                <a:lnTo>
                  <a:pt x="0" y="1482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466523" y="3074777"/>
            <a:ext cx="2386650" cy="2804823"/>
          </a:xfrm>
          <a:custGeom>
            <a:avLst/>
            <a:gdLst/>
            <a:ahLst/>
            <a:cxnLst/>
            <a:rect r="r" b="b" t="t" l="l"/>
            <a:pathLst>
              <a:path h="2804823" w="2386650">
                <a:moveTo>
                  <a:pt x="0" y="0"/>
                </a:moveTo>
                <a:lnTo>
                  <a:pt x="2386649" y="0"/>
                </a:lnTo>
                <a:lnTo>
                  <a:pt x="2386649" y="2804823"/>
                </a:lnTo>
                <a:lnTo>
                  <a:pt x="0" y="28048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302892" y="6572588"/>
            <a:ext cx="2826020" cy="1530336"/>
          </a:xfrm>
          <a:custGeom>
            <a:avLst/>
            <a:gdLst/>
            <a:ahLst/>
            <a:cxnLst/>
            <a:rect r="r" b="b" t="t" l="l"/>
            <a:pathLst>
              <a:path h="1530336" w="2826020">
                <a:moveTo>
                  <a:pt x="0" y="0"/>
                </a:moveTo>
                <a:lnTo>
                  <a:pt x="2826020" y="0"/>
                </a:lnTo>
                <a:lnTo>
                  <a:pt x="2826020" y="1530336"/>
                </a:lnTo>
                <a:lnTo>
                  <a:pt x="0" y="1530336"/>
                </a:lnTo>
                <a:lnTo>
                  <a:pt x="0" y="0"/>
                </a:lnTo>
                <a:close/>
              </a:path>
            </a:pathLst>
          </a:custGeom>
          <a:blipFill>
            <a:blip r:embed="rId8"/>
            <a:stretch>
              <a:fillRect l="0" t="0" r="0" b="0"/>
            </a:stretch>
          </a:blipFill>
        </p:spPr>
      </p:sp>
      <p:sp>
        <p:nvSpPr>
          <p:cNvPr name="Freeform 12" id="12"/>
          <p:cNvSpPr/>
          <p:nvPr/>
        </p:nvSpPr>
        <p:spPr>
          <a:xfrm flipH="false" flipV="false" rot="0">
            <a:off x="8603376" y="6408959"/>
            <a:ext cx="2863779" cy="1155058"/>
          </a:xfrm>
          <a:custGeom>
            <a:avLst/>
            <a:gdLst/>
            <a:ahLst/>
            <a:cxnLst/>
            <a:rect r="r" b="b" t="t" l="l"/>
            <a:pathLst>
              <a:path h="1155058" w="2863779">
                <a:moveTo>
                  <a:pt x="0" y="0"/>
                </a:moveTo>
                <a:lnTo>
                  <a:pt x="2863779" y="0"/>
                </a:lnTo>
                <a:lnTo>
                  <a:pt x="2863779" y="1155058"/>
                </a:lnTo>
                <a:lnTo>
                  <a:pt x="0" y="1155058"/>
                </a:lnTo>
                <a:lnTo>
                  <a:pt x="0" y="0"/>
                </a:lnTo>
                <a:close/>
              </a:path>
            </a:pathLst>
          </a:custGeom>
          <a:blipFill>
            <a:blip r:embed="rId9"/>
            <a:stretch>
              <a:fillRect l="0" t="0" r="0" b="0"/>
            </a:stretch>
          </a:blipFill>
        </p:spPr>
      </p:sp>
      <p:sp>
        <p:nvSpPr>
          <p:cNvPr name="Freeform 13" id="13"/>
          <p:cNvSpPr/>
          <p:nvPr/>
        </p:nvSpPr>
        <p:spPr>
          <a:xfrm flipH="false" flipV="false" rot="0">
            <a:off x="11853172" y="6946446"/>
            <a:ext cx="1469409" cy="709370"/>
          </a:xfrm>
          <a:custGeom>
            <a:avLst/>
            <a:gdLst/>
            <a:ahLst/>
            <a:cxnLst/>
            <a:rect r="r" b="b" t="t" l="l"/>
            <a:pathLst>
              <a:path h="709370" w="1469409">
                <a:moveTo>
                  <a:pt x="0" y="0"/>
                </a:moveTo>
                <a:lnTo>
                  <a:pt x="1469410" y="0"/>
                </a:lnTo>
                <a:lnTo>
                  <a:pt x="1469410" y="709370"/>
                </a:lnTo>
                <a:lnTo>
                  <a:pt x="0" y="709370"/>
                </a:lnTo>
                <a:lnTo>
                  <a:pt x="0" y="0"/>
                </a:lnTo>
                <a:close/>
              </a:path>
            </a:pathLst>
          </a:custGeom>
          <a:blipFill>
            <a:blip r:embed="rId10"/>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4655" y="5259408"/>
            <a:ext cx="3612907" cy="322044"/>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65949" y="4338935"/>
            <a:ext cx="15016257" cy="813659"/>
          </a:xfrm>
          <a:prstGeom prst="rect">
            <a:avLst/>
          </a:prstGeom>
        </p:spPr>
        <p:txBody>
          <a:bodyPr anchor="t" rtlCol="false" tIns="0" lIns="0" bIns="0" rIns="0">
            <a:spAutoFit/>
          </a:bodyPr>
          <a:lstStyle/>
          <a:p>
            <a:pPr algn="just">
              <a:lnSpc>
                <a:spcPts val="6601"/>
              </a:lnSpc>
            </a:pPr>
            <a:r>
              <a:rPr lang="en-US" sz="4715">
                <a:solidFill>
                  <a:srgbClr val="101010"/>
                </a:solidFill>
                <a:latin typeface="Montserrat Classic Bold"/>
              </a:rPr>
              <a:t>Showcasing </a:t>
            </a:r>
            <a:r>
              <a:rPr lang="en-US" sz="4715" u="sng">
                <a:solidFill>
                  <a:srgbClr val="0091D5"/>
                </a:solidFill>
                <a:latin typeface="Montserrat Classic Bold"/>
                <a:hlinkClick r:id="rId2" tooltip="https://smart-learn.streamlit.app"/>
              </a:rPr>
              <a:t>Smart-Learn</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44</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243172" y="2533254"/>
          <a:ext cx="17801656" cy="6791325"/>
        </p:xfrm>
        <a:graphic>
          <a:graphicData uri="http://schemas.openxmlformats.org/drawingml/2006/table">
            <a:tbl>
              <a:tblPr/>
              <a:tblGrid>
                <a:gridCol w="6326409"/>
                <a:gridCol w="6023297"/>
                <a:gridCol w="5451951"/>
              </a:tblGrid>
              <a:tr h="753532">
                <a:tc>
                  <a:txBody>
                    <a:bodyPr anchor="t" rtlCol="false"/>
                    <a:lstStyle/>
                    <a:p>
                      <a:pPr algn="l">
                        <a:lnSpc>
                          <a:spcPts val="2520"/>
                        </a:lnSpc>
                        <a:defRPr/>
                      </a:pPr>
                      <a:r>
                        <a:rPr lang="en-US" sz="1800">
                          <a:solidFill>
                            <a:srgbClr val="FFFFFF"/>
                          </a:solidFill>
                          <a:latin typeface="Montserrat Bold"/>
                        </a:rPr>
                        <a:t>Objective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Approach/Results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ctr">
                        <a:lnSpc>
                          <a:spcPts val="2520"/>
                        </a:lnSpc>
                        <a:defRPr/>
                      </a:pPr>
                      <a:r>
                        <a:rPr lang="en-US" sz="1800">
                          <a:solidFill>
                            <a:srgbClr val="FFFFFF"/>
                          </a:solidFill>
                          <a:latin typeface="Montserrat Bold"/>
                        </a:rPr>
                        <a:t>Status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r>
              <a:tr h="2642131">
                <a:tc>
                  <a:txBody>
                    <a:bodyPr anchor="t" rtlCol="false"/>
                    <a:lstStyle/>
                    <a:p>
                      <a:pPr algn="l" marL="388620" indent="-194310" lvl="1">
                        <a:lnSpc>
                          <a:spcPts val="2520"/>
                        </a:lnSpc>
                        <a:buFont typeface="Arial"/>
                        <a:buChar char="•"/>
                        <a:defRPr/>
                      </a:pPr>
                      <a:r>
                        <a:rPr lang="en-US" sz="1800">
                          <a:solidFill>
                            <a:srgbClr val="000000"/>
                          </a:solidFill>
                          <a:latin typeface="Montserrat"/>
                        </a:rPr>
                        <a:t>To </a:t>
                      </a:r>
                      <a:r>
                        <a:rPr lang="en-US" sz="1800">
                          <a:solidFill>
                            <a:srgbClr val="000000"/>
                          </a:solidFill>
                          <a:latin typeface="Montserrat Bold"/>
                        </a:rPr>
                        <a:t>develop </a:t>
                      </a:r>
                      <a:r>
                        <a:rPr lang="en-US" sz="1800">
                          <a:solidFill>
                            <a:srgbClr val="000000"/>
                          </a:solidFill>
                          <a:latin typeface="Montserrat"/>
                        </a:rPr>
                        <a:t>a learning object classification based on personalisation </a:t>
                      </a:r>
                      <a:r>
                        <a:rPr lang="en-US" sz="1800">
                          <a:solidFill>
                            <a:srgbClr val="000000"/>
                          </a:solidFill>
                          <a:latin typeface="Montserrat Bold"/>
                        </a:rPr>
                        <a:t>model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Model:</a:t>
                      </a:r>
                      <a:endParaRPr lang="en-US" sz="1100"/>
                    </a:p>
                    <a:p>
                      <a:pPr marL="777240" indent="-259080" lvl="2">
                        <a:lnSpc>
                          <a:spcPts val="2520"/>
                        </a:lnSpc>
                        <a:buFont typeface="Arial"/>
                        <a:buChar char="⚬"/>
                      </a:pPr>
                      <a:r>
                        <a:rPr lang="en-US" sz="1800">
                          <a:solidFill>
                            <a:srgbClr val="000000"/>
                          </a:solidFill>
                          <a:latin typeface="Montserrat"/>
                        </a:rPr>
                        <a:t>SVM</a:t>
                      </a:r>
                    </a:p>
                    <a:p>
                      <a:pPr marL="777240" indent="-259080" lvl="2">
                        <a:lnSpc>
                          <a:spcPts val="2520"/>
                        </a:lnSpc>
                        <a:buFont typeface="Arial"/>
                        <a:buChar char="⚬"/>
                      </a:pPr>
                      <a:r>
                        <a:rPr lang="en-US" sz="1800">
                          <a:solidFill>
                            <a:srgbClr val="000000"/>
                          </a:solidFill>
                          <a:latin typeface="Montserrat"/>
                        </a:rPr>
                        <a:t>Random Forest</a:t>
                      </a:r>
                    </a:p>
                    <a:p>
                      <a:pPr marL="777240" indent="-259080" lvl="2">
                        <a:lnSpc>
                          <a:spcPts val="2520"/>
                        </a:lnSpc>
                        <a:buFont typeface="Arial"/>
                        <a:buChar char="⚬"/>
                      </a:pPr>
                      <a:r>
                        <a:rPr lang="en-US" sz="1800">
                          <a:solidFill>
                            <a:srgbClr val="000000"/>
                          </a:solidFill>
                          <a:latin typeface="Montserrat"/>
                        </a:rPr>
                        <a:t>Decision Tree</a:t>
                      </a:r>
                    </a:p>
                    <a:p>
                      <a:pPr marL="777240" indent="-259080" lvl="2">
                        <a:lnSpc>
                          <a:spcPts val="2520"/>
                        </a:lnSpc>
                        <a:buFont typeface="Arial"/>
                        <a:buChar char="⚬"/>
                      </a:pPr>
                      <a:r>
                        <a:rPr lang="en-US" sz="1800">
                          <a:solidFill>
                            <a:srgbClr val="000000"/>
                          </a:solidFill>
                          <a:latin typeface="Montserrat"/>
                        </a:rPr>
                        <a:t>XGB</a:t>
                      </a:r>
                    </a:p>
                    <a:p>
                      <a:pPr marL="777240" indent="-259080" lvl="2">
                        <a:lnSpc>
                          <a:spcPts val="2520"/>
                        </a:lnSpc>
                        <a:buFont typeface="Arial"/>
                        <a:buChar char="⚬"/>
                      </a:pPr>
                      <a:r>
                        <a:rPr lang="en-US" sz="1800">
                          <a:solidFill>
                            <a:srgbClr val="000000"/>
                          </a:solidFill>
                          <a:latin typeface="Montserrat"/>
                        </a:rPr>
                        <a:t>kNN</a:t>
                      </a:r>
                    </a:p>
                    <a:p>
                      <a:pPr marL="777240" indent="-259080" lvl="2">
                        <a:lnSpc>
                          <a:spcPts val="2520"/>
                        </a:lnSpc>
                        <a:buFont typeface="Arial"/>
                        <a:buChar char="⚬"/>
                      </a:pPr>
                      <a:r>
                        <a:rPr lang="en-US" sz="1800">
                          <a:solidFill>
                            <a:srgbClr val="000000"/>
                          </a:solidFill>
                          <a:latin typeface="Montserrat"/>
                        </a:rPr>
                        <a:t>Logistic Regression</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012598">
                <a:tc>
                  <a:txBody>
                    <a:bodyPr anchor="t" rtlCol="false"/>
                    <a:lstStyle/>
                    <a:p>
                      <a:pPr algn="l" marL="388620" indent="-194310" lvl="1">
                        <a:lnSpc>
                          <a:spcPts val="2520"/>
                        </a:lnSpc>
                        <a:buFont typeface="Arial"/>
                        <a:buChar char="•"/>
                        <a:defRPr/>
                      </a:pPr>
                      <a:r>
                        <a:rPr lang="en-US" sz="1800">
                          <a:solidFill>
                            <a:srgbClr val="000000"/>
                          </a:solidFill>
                          <a:latin typeface="Montserrat"/>
                        </a:rPr>
                        <a:t>To </a:t>
                      </a:r>
                      <a:r>
                        <a:rPr lang="en-US" sz="1800">
                          <a:solidFill>
                            <a:srgbClr val="000000"/>
                          </a:solidFill>
                          <a:latin typeface="Montserrat Bold"/>
                        </a:rPr>
                        <a:t>evaluate </a:t>
                      </a:r>
                      <a:r>
                        <a:rPr lang="en-US" sz="1800">
                          <a:solidFill>
                            <a:srgbClr val="000000"/>
                          </a:solidFill>
                          <a:latin typeface="Montserrat"/>
                        </a:rPr>
                        <a:t>a learning object classification based on personalisation </a:t>
                      </a:r>
                      <a:r>
                        <a:rPr lang="en-US" sz="1800">
                          <a:solidFill>
                            <a:srgbClr val="000000"/>
                          </a:solidFill>
                          <a:latin typeface="Montserrat Bold"/>
                        </a:rPr>
                        <a:t>model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Evaluation metrics: </a:t>
                      </a:r>
                      <a:endParaRPr lang="en-US" sz="1100"/>
                    </a:p>
                    <a:p>
                      <a:pPr marL="777240" indent="-259080" lvl="2">
                        <a:lnSpc>
                          <a:spcPts val="2520"/>
                        </a:lnSpc>
                        <a:buFont typeface="Arial"/>
                        <a:buChar char="⚬"/>
                      </a:pPr>
                      <a:r>
                        <a:rPr lang="en-US" sz="1800">
                          <a:solidFill>
                            <a:srgbClr val="000000"/>
                          </a:solidFill>
                          <a:latin typeface="Montserrat"/>
                        </a:rPr>
                        <a:t>Accuracy score</a:t>
                      </a:r>
                    </a:p>
                    <a:p>
                      <a:pPr marL="777240" indent="-259080" lvl="2">
                        <a:lnSpc>
                          <a:spcPts val="2520"/>
                        </a:lnSpc>
                        <a:buFont typeface="Arial"/>
                        <a:buChar char="⚬"/>
                      </a:pPr>
                      <a:r>
                        <a:rPr lang="en-US" sz="1800">
                          <a:solidFill>
                            <a:srgbClr val="000000"/>
                          </a:solidFill>
                          <a:latin typeface="Montserrat"/>
                        </a:rPr>
                        <a:t>C</a:t>
                      </a:r>
                      <a:r>
                        <a:rPr lang="en-US" sz="1800">
                          <a:solidFill>
                            <a:srgbClr val="000000"/>
                          </a:solidFill>
                          <a:latin typeface="Montserrat"/>
                        </a:rPr>
                        <a:t>lassification report</a:t>
                      </a:r>
                    </a:p>
                    <a:p>
                      <a:pPr marL="388620" indent="-194310" lvl="1">
                        <a:lnSpc>
                          <a:spcPts val="2520"/>
                        </a:lnSpc>
                        <a:buFont typeface="Arial"/>
                        <a:buChar char="•"/>
                      </a:pPr>
                      <a:r>
                        <a:rPr lang="en-US" sz="1800">
                          <a:solidFill>
                            <a:srgbClr val="000000"/>
                          </a:solidFill>
                          <a:latin typeface="Montserrat"/>
                        </a:rPr>
                        <a:t>B</a:t>
                      </a:r>
                      <a:r>
                        <a:rPr lang="en-US" sz="1800">
                          <a:solidFill>
                            <a:srgbClr val="000000"/>
                          </a:solidFill>
                          <a:latin typeface="Montserrat"/>
                        </a:rPr>
                        <a:t>est model: </a:t>
                      </a:r>
                    </a:p>
                    <a:p>
                      <a:pPr marL="777240" indent="-259080" lvl="2">
                        <a:lnSpc>
                          <a:spcPts val="2520"/>
                        </a:lnSpc>
                        <a:buFont typeface="Arial"/>
                        <a:buChar char="⚬"/>
                      </a:pPr>
                      <a:r>
                        <a:rPr lang="en-US" sz="1800">
                          <a:solidFill>
                            <a:srgbClr val="000000"/>
                          </a:solidFill>
                          <a:latin typeface="Montserrat"/>
                        </a:rPr>
                        <a:t>SVM</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1383065">
                <a:tc>
                  <a:txBody>
                    <a:bodyPr anchor="t" rtlCol="false"/>
                    <a:lstStyle/>
                    <a:p>
                      <a:pPr algn="l" marL="388620" indent="-194310" lvl="1">
                        <a:lnSpc>
                          <a:spcPts val="2520"/>
                        </a:lnSpc>
                        <a:buFont typeface="Arial"/>
                        <a:buChar char="•"/>
                        <a:defRPr/>
                      </a:pPr>
                      <a:r>
                        <a:rPr lang="en-US" sz="1800">
                          <a:solidFill>
                            <a:srgbClr val="000000"/>
                          </a:solidFill>
                          <a:latin typeface="Montserrat"/>
                        </a:rPr>
                        <a:t>To develop a functional data product </a:t>
                      </a:r>
                      <a:r>
                        <a:rPr lang="en-US" sz="1800">
                          <a:solidFill>
                            <a:srgbClr val="000000"/>
                          </a:solidFill>
                          <a:latin typeface="Montserrat Bold"/>
                        </a:rPr>
                        <a:t>web application</a:t>
                      </a:r>
                      <a:r>
                        <a:rPr lang="en-US" sz="1800">
                          <a:solidFill>
                            <a:srgbClr val="000000"/>
                          </a:solidFill>
                          <a:latin typeface="Montserrat"/>
                        </a:rPr>
                        <a:t> which can provide learning objects recommendation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Web application: </a:t>
                      </a:r>
                      <a:endParaRPr lang="en-US" sz="1100"/>
                    </a:p>
                    <a:p>
                      <a:pPr marL="777240" indent="-259080" lvl="2">
                        <a:lnSpc>
                          <a:spcPts val="2520"/>
                        </a:lnSpc>
                        <a:buFont typeface="Arial"/>
                        <a:buChar char="⚬"/>
                      </a:pPr>
                      <a:r>
                        <a:rPr lang="en-US" sz="1800">
                          <a:solidFill>
                            <a:srgbClr val="000000"/>
                          </a:solidFill>
                          <a:latin typeface="Montserrat"/>
                        </a:rPr>
                        <a:t>Smart Learn </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12861318" y="4202161"/>
            <a:ext cx="4964803" cy="869231"/>
            <a:chOff x="0" y="0"/>
            <a:chExt cx="1307602" cy="228933"/>
          </a:xfrm>
        </p:grpSpPr>
        <p:sp>
          <p:nvSpPr>
            <p:cNvPr name="Freeform 7" id="7"/>
            <p:cNvSpPr/>
            <p:nvPr/>
          </p:nvSpPr>
          <p:spPr>
            <a:xfrm flipH="false" flipV="false" rot="0">
              <a:off x="0" y="0"/>
              <a:ext cx="1307602" cy="228933"/>
            </a:xfrm>
            <a:custGeom>
              <a:avLst/>
              <a:gdLst/>
              <a:ahLst/>
              <a:cxnLst/>
              <a:rect r="r" b="b" t="t" l="l"/>
              <a:pathLst>
                <a:path h="228933" w="1307602">
                  <a:moveTo>
                    <a:pt x="79527" y="0"/>
                  </a:moveTo>
                  <a:lnTo>
                    <a:pt x="1228075" y="0"/>
                  </a:lnTo>
                  <a:cubicBezTo>
                    <a:pt x="1249167" y="0"/>
                    <a:pt x="1269395" y="8379"/>
                    <a:pt x="1284309" y="23293"/>
                  </a:cubicBezTo>
                  <a:cubicBezTo>
                    <a:pt x="1299224" y="38207"/>
                    <a:pt x="1307602" y="58435"/>
                    <a:pt x="1307602" y="79527"/>
                  </a:cubicBezTo>
                  <a:lnTo>
                    <a:pt x="1307602" y="149406"/>
                  </a:lnTo>
                  <a:cubicBezTo>
                    <a:pt x="1307602" y="170498"/>
                    <a:pt x="1299224" y="190726"/>
                    <a:pt x="1284309" y="205640"/>
                  </a:cubicBezTo>
                  <a:cubicBezTo>
                    <a:pt x="1269395" y="220554"/>
                    <a:pt x="1249167" y="228933"/>
                    <a:pt x="1228075" y="228933"/>
                  </a:cubicBezTo>
                  <a:lnTo>
                    <a:pt x="79527" y="228933"/>
                  </a:lnTo>
                  <a:cubicBezTo>
                    <a:pt x="58435" y="228933"/>
                    <a:pt x="38207" y="220554"/>
                    <a:pt x="23293" y="205640"/>
                  </a:cubicBezTo>
                  <a:cubicBezTo>
                    <a:pt x="8379" y="190726"/>
                    <a:pt x="0" y="170498"/>
                    <a:pt x="0" y="149406"/>
                  </a:cubicBezTo>
                  <a:lnTo>
                    <a:pt x="0" y="79527"/>
                  </a:lnTo>
                  <a:cubicBezTo>
                    <a:pt x="0" y="58435"/>
                    <a:pt x="8379" y="38207"/>
                    <a:pt x="23293" y="23293"/>
                  </a:cubicBezTo>
                  <a:cubicBezTo>
                    <a:pt x="38207" y="8379"/>
                    <a:pt x="58435" y="0"/>
                    <a:pt x="79527" y="0"/>
                  </a:cubicBezTo>
                  <a:close/>
                </a:path>
              </a:pathLst>
            </a:custGeom>
            <a:solidFill>
              <a:srgbClr val="00BF63"/>
            </a:solidFill>
          </p:spPr>
        </p:sp>
        <p:sp>
          <p:nvSpPr>
            <p:cNvPr name="TextBox 8" id="8"/>
            <p:cNvSpPr txBox="true"/>
            <p:nvPr/>
          </p:nvSpPr>
          <p:spPr>
            <a:xfrm>
              <a:off x="0" y="-95250"/>
              <a:ext cx="1307602" cy="324183"/>
            </a:xfrm>
            <a:prstGeom prst="rect">
              <a:avLst/>
            </a:prstGeom>
          </p:spPr>
          <p:txBody>
            <a:bodyPr anchor="ctr" rtlCol="false" tIns="50800" lIns="50800" bIns="50800" rIns="50800"/>
            <a:lstStyle/>
            <a:p>
              <a:pPr algn="ctr">
                <a:lnSpc>
                  <a:spcPts val="3434"/>
                </a:lnSpc>
              </a:pPr>
              <a:r>
                <a:rPr lang="en-US" sz="2020">
                  <a:solidFill>
                    <a:srgbClr val="FFFFFF"/>
                  </a:solidFill>
                  <a:latin typeface="Montserrat Bold"/>
                </a:rPr>
                <a:t>Achieved</a:t>
              </a:r>
            </a:p>
          </p:txBody>
        </p:sp>
      </p:grpSp>
      <p:sp>
        <p:nvSpPr>
          <p:cNvPr name="TextBox 9" id="9"/>
          <p:cNvSpPr txBox="true"/>
          <p:nvPr/>
        </p:nvSpPr>
        <p:spPr>
          <a:xfrm rot="0">
            <a:off x="1037322" y="952500"/>
            <a:ext cx="11464457"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Conclusion</a:t>
            </a:r>
          </a:p>
        </p:txBody>
      </p:sp>
      <p:sp>
        <p:nvSpPr>
          <p:cNvPr name="TextBox 10" id="10"/>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45</a:t>
            </a:r>
          </a:p>
        </p:txBody>
      </p:sp>
      <p:sp>
        <p:nvSpPr>
          <p:cNvPr name="TextBox 11" id="11"/>
          <p:cNvSpPr txBox="true"/>
          <p:nvPr/>
        </p:nvSpPr>
        <p:spPr>
          <a:xfrm rot="0">
            <a:off x="243172" y="9381729"/>
            <a:ext cx="17801656"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Table 5: Status of objectives achievement</a:t>
            </a:r>
          </a:p>
        </p:txBody>
      </p:sp>
      <p:grpSp>
        <p:nvGrpSpPr>
          <p:cNvPr name="Group 12" id="12"/>
          <p:cNvGrpSpPr/>
          <p:nvPr/>
        </p:nvGrpSpPr>
        <p:grpSpPr>
          <a:xfrm rot="0">
            <a:off x="12861318" y="6490485"/>
            <a:ext cx="4964803" cy="869231"/>
            <a:chOff x="0" y="0"/>
            <a:chExt cx="1307602" cy="228933"/>
          </a:xfrm>
        </p:grpSpPr>
        <p:sp>
          <p:nvSpPr>
            <p:cNvPr name="Freeform 13" id="13"/>
            <p:cNvSpPr/>
            <p:nvPr/>
          </p:nvSpPr>
          <p:spPr>
            <a:xfrm flipH="false" flipV="false" rot="0">
              <a:off x="0" y="0"/>
              <a:ext cx="1307602" cy="228933"/>
            </a:xfrm>
            <a:custGeom>
              <a:avLst/>
              <a:gdLst/>
              <a:ahLst/>
              <a:cxnLst/>
              <a:rect r="r" b="b" t="t" l="l"/>
              <a:pathLst>
                <a:path h="228933" w="1307602">
                  <a:moveTo>
                    <a:pt x="79527" y="0"/>
                  </a:moveTo>
                  <a:lnTo>
                    <a:pt x="1228075" y="0"/>
                  </a:lnTo>
                  <a:cubicBezTo>
                    <a:pt x="1249167" y="0"/>
                    <a:pt x="1269395" y="8379"/>
                    <a:pt x="1284309" y="23293"/>
                  </a:cubicBezTo>
                  <a:cubicBezTo>
                    <a:pt x="1299224" y="38207"/>
                    <a:pt x="1307602" y="58435"/>
                    <a:pt x="1307602" y="79527"/>
                  </a:cubicBezTo>
                  <a:lnTo>
                    <a:pt x="1307602" y="149406"/>
                  </a:lnTo>
                  <a:cubicBezTo>
                    <a:pt x="1307602" y="170498"/>
                    <a:pt x="1299224" y="190726"/>
                    <a:pt x="1284309" y="205640"/>
                  </a:cubicBezTo>
                  <a:cubicBezTo>
                    <a:pt x="1269395" y="220554"/>
                    <a:pt x="1249167" y="228933"/>
                    <a:pt x="1228075" y="228933"/>
                  </a:cubicBezTo>
                  <a:lnTo>
                    <a:pt x="79527" y="228933"/>
                  </a:lnTo>
                  <a:cubicBezTo>
                    <a:pt x="58435" y="228933"/>
                    <a:pt x="38207" y="220554"/>
                    <a:pt x="23293" y="205640"/>
                  </a:cubicBezTo>
                  <a:cubicBezTo>
                    <a:pt x="8379" y="190726"/>
                    <a:pt x="0" y="170498"/>
                    <a:pt x="0" y="149406"/>
                  </a:cubicBezTo>
                  <a:lnTo>
                    <a:pt x="0" y="79527"/>
                  </a:lnTo>
                  <a:cubicBezTo>
                    <a:pt x="0" y="58435"/>
                    <a:pt x="8379" y="38207"/>
                    <a:pt x="23293" y="23293"/>
                  </a:cubicBezTo>
                  <a:cubicBezTo>
                    <a:pt x="38207" y="8379"/>
                    <a:pt x="58435" y="0"/>
                    <a:pt x="79527" y="0"/>
                  </a:cubicBezTo>
                  <a:close/>
                </a:path>
              </a:pathLst>
            </a:custGeom>
            <a:solidFill>
              <a:srgbClr val="00BF63"/>
            </a:solidFill>
          </p:spPr>
        </p:sp>
        <p:sp>
          <p:nvSpPr>
            <p:cNvPr name="TextBox 14" id="14"/>
            <p:cNvSpPr txBox="true"/>
            <p:nvPr/>
          </p:nvSpPr>
          <p:spPr>
            <a:xfrm>
              <a:off x="0" y="-95250"/>
              <a:ext cx="1307602" cy="324183"/>
            </a:xfrm>
            <a:prstGeom prst="rect">
              <a:avLst/>
            </a:prstGeom>
          </p:spPr>
          <p:txBody>
            <a:bodyPr anchor="ctr" rtlCol="false" tIns="50800" lIns="50800" bIns="50800" rIns="50800"/>
            <a:lstStyle/>
            <a:p>
              <a:pPr algn="ctr">
                <a:lnSpc>
                  <a:spcPts val="3434"/>
                </a:lnSpc>
              </a:pPr>
              <a:r>
                <a:rPr lang="en-US" sz="2020">
                  <a:solidFill>
                    <a:srgbClr val="FFFFFF"/>
                  </a:solidFill>
                  <a:latin typeface="Montserrat Bold"/>
                </a:rPr>
                <a:t>Achieved</a:t>
              </a:r>
            </a:p>
          </p:txBody>
        </p:sp>
      </p:grpSp>
      <p:grpSp>
        <p:nvGrpSpPr>
          <p:cNvPr name="Group 15" id="15"/>
          <p:cNvGrpSpPr/>
          <p:nvPr/>
        </p:nvGrpSpPr>
        <p:grpSpPr>
          <a:xfrm rot="0">
            <a:off x="12861318" y="8212186"/>
            <a:ext cx="4964803" cy="869231"/>
            <a:chOff x="0" y="0"/>
            <a:chExt cx="1307602" cy="228933"/>
          </a:xfrm>
        </p:grpSpPr>
        <p:sp>
          <p:nvSpPr>
            <p:cNvPr name="Freeform 16" id="16"/>
            <p:cNvSpPr/>
            <p:nvPr/>
          </p:nvSpPr>
          <p:spPr>
            <a:xfrm flipH="false" flipV="false" rot="0">
              <a:off x="0" y="0"/>
              <a:ext cx="1307602" cy="228933"/>
            </a:xfrm>
            <a:custGeom>
              <a:avLst/>
              <a:gdLst/>
              <a:ahLst/>
              <a:cxnLst/>
              <a:rect r="r" b="b" t="t" l="l"/>
              <a:pathLst>
                <a:path h="228933" w="1307602">
                  <a:moveTo>
                    <a:pt x="79527" y="0"/>
                  </a:moveTo>
                  <a:lnTo>
                    <a:pt x="1228075" y="0"/>
                  </a:lnTo>
                  <a:cubicBezTo>
                    <a:pt x="1249167" y="0"/>
                    <a:pt x="1269395" y="8379"/>
                    <a:pt x="1284309" y="23293"/>
                  </a:cubicBezTo>
                  <a:cubicBezTo>
                    <a:pt x="1299224" y="38207"/>
                    <a:pt x="1307602" y="58435"/>
                    <a:pt x="1307602" y="79527"/>
                  </a:cubicBezTo>
                  <a:lnTo>
                    <a:pt x="1307602" y="149406"/>
                  </a:lnTo>
                  <a:cubicBezTo>
                    <a:pt x="1307602" y="170498"/>
                    <a:pt x="1299224" y="190726"/>
                    <a:pt x="1284309" y="205640"/>
                  </a:cubicBezTo>
                  <a:cubicBezTo>
                    <a:pt x="1269395" y="220554"/>
                    <a:pt x="1249167" y="228933"/>
                    <a:pt x="1228075" y="228933"/>
                  </a:cubicBezTo>
                  <a:lnTo>
                    <a:pt x="79527" y="228933"/>
                  </a:lnTo>
                  <a:cubicBezTo>
                    <a:pt x="58435" y="228933"/>
                    <a:pt x="38207" y="220554"/>
                    <a:pt x="23293" y="205640"/>
                  </a:cubicBezTo>
                  <a:cubicBezTo>
                    <a:pt x="8379" y="190726"/>
                    <a:pt x="0" y="170498"/>
                    <a:pt x="0" y="149406"/>
                  </a:cubicBezTo>
                  <a:lnTo>
                    <a:pt x="0" y="79527"/>
                  </a:lnTo>
                  <a:cubicBezTo>
                    <a:pt x="0" y="58435"/>
                    <a:pt x="8379" y="38207"/>
                    <a:pt x="23293" y="23293"/>
                  </a:cubicBezTo>
                  <a:cubicBezTo>
                    <a:pt x="38207" y="8379"/>
                    <a:pt x="58435" y="0"/>
                    <a:pt x="79527" y="0"/>
                  </a:cubicBezTo>
                  <a:close/>
                </a:path>
              </a:pathLst>
            </a:custGeom>
            <a:solidFill>
              <a:srgbClr val="00BF63"/>
            </a:solidFill>
          </p:spPr>
        </p:sp>
        <p:sp>
          <p:nvSpPr>
            <p:cNvPr name="TextBox 17" id="17"/>
            <p:cNvSpPr txBox="true"/>
            <p:nvPr/>
          </p:nvSpPr>
          <p:spPr>
            <a:xfrm>
              <a:off x="0" y="-95250"/>
              <a:ext cx="1307602" cy="324183"/>
            </a:xfrm>
            <a:prstGeom prst="rect">
              <a:avLst/>
            </a:prstGeom>
          </p:spPr>
          <p:txBody>
            <a:bodyPr anchor="ctr" rtlCol="false" tIns="50800" lIns="50800" bIns="50800" rIns="50800"/>
            <a:lstStyle/>
            <a:p>
              <a:pPr algn="ctr">
                <a:lnSpc>
                  <a:spcPts val="3434"/>
                </a:lnSpc>
              </a:pPr>
              <a:r>
                <a:rPr lang="en-US" sz="2020">
                  <a:solidFill>
                    <a:srgbClr val="FFFFFF"/>
                  </a:solidFill>
                  <a:latin typeface="Montserrat Bold"/>
                </a:rPr>
                <a:t>Achieved</a:t>
              </a:r>
            </a:p>
          </p:txBody>
        </p:sp>
      </p:gr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20693" y="5582433"/>
            <a:ext cx="6303215" cy="56185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40396" y="3961742"/>
            <a:ext cx="10246383" cy="1502286"/>
          </a:xfrm>
          <a:prstGeom prst="rect">
            <a:avLst/>
          </a:prstGeom>
        </p:spPr>
        <p:txBody>
          <a:bodyPr anchor="t" rtlCol="false" tIns="0" lIns="0" bIns="0" rIns="0">
            <a:spAutoFit/>
          </a:bodyPr>
          <a:lstStyle/>
          <a:p>
            <a:pPr algn="just">
              <a:lnSpc>
                <a:spcPts val="12216"/>
              </a:lnSpc>
            </a:pPr>
            <a:r>
              <a:rPr lang="en-US" sz="8726">
                <a:solidFill>
                  <a:srgbClr val="101010"/>
                </a:solidFill>
                <a:latin typeface="Montserrat Classic Bold"/>
              </a:rPr>
              <a:t>Thank you!</a:t>
            </a:r>
          </a:p>
        </p:txBody>
      </p:sp>
      <p:sp>
        <p:nvSpPr>
          <p:cNvPr name="TextBox 6" id="6"/>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46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5922374" y="2034466"/>
            <a:ext cx="5365556" cy="5365556"/>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9D9D9">
                <a:alpha val="33725"/>
              </a:srgbClr>
            </a:solidFill>
          </p:spPr>
        </p:sp>
      </p:grpSp>
      <p:grpSp>
        <p:nvGrpSpPr>
          <p:cNvPr name="Group 7" id="7"/>
          <p:cNvGrpSpPr/>
          <p:nvPr/>
        </p:nvGrpSpPr>
        <p:grpSpPr>
          <a:xfrm rot="0">
            <a:off x="6424625" y="2536717"/>
            <a:ext cx="4361055" cy="436105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6A47"/>
            </a:solidFill>
          </p:spPr>
        </p:sp>
      </p:grpSp>
      <p:sp>
        <p:nvSpPr>
          <p:cNvPr name="Freeform 9" id="9"/>
          <p:cNvSpPr/>
          <p:nvPr/>
        </p:nvSpPr>
        <p:spPr>
          <a:xfrm flipH="false" flipV="false" rot="0">
            <a:off x="9432861" y="224877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021307" y="566924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true" rot="7718640">
            <a:off x="10559332" y="1626405"/>
            <a:ext cx="1254285" cy="670473"/>
          </a:xfrm>
          <a:custGeom>
            <a:avLst/>
            <a:gdLst/>
            <a:ahLst/>
            <a:cxnLst/>
            <a:rect r="r" b="b" t="t" l="l"/>
            <a:pathLst>
              <a:path h="670473" w="1254285">
                <a:moveTo>
                  <a:pt x="1254285" y="670473"/>
                </a:moveTo>
                <a:lnTo>
                  <a:pt x="0" y="670473"/>
                </a:lnTo>
                <a:lnTo>
                  <a:pt x="0" y="0"/>
                </a:lnTo>
                <a:lnTo>
                  <a:pt x="1254285" y="0"/>
                </a:lnTo>
                <a:lnTo>
                  <a:pt x="1254285" y="67047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true" rot="2174227">
            <a:off x="9429312" y="8163715"/>
            <a:ext cx="1107241" cy="350291"/>
          </a:xfrm>
          <a:custGeom>
            <a:avLst/>
            <a:gdLst/>
            <a:ahLst/>
            <a:cxnLst/>
            <a:rect r="r" b="b" t="t" l="l"/>
            <a:pathLst>
              <a:path h="350291" w="1107241">
                <a:moveTo>
                  <a:pt x="0" y="350291"/>
                </a:moveTo>
                <a:lnTo>
                  <a:pt x="1107241" y="350291"/>
                </a:lnTo>
                <a:lnTo>
                  <a:pt x="1107241" y="0"/>
                </a:lnTo>
                <a:lnTo>
                  <a:pt x="0" y="0"/>
                </a:lnTo>
                <a:lnTo>
                  <a:pt x="0" y="350291"/>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8683384" y="6415278"/>
            <a:ext cx="1142569" cy="919721"/>
            <a:chOff x="0" y="0"/>
            <a:chExt cx="1523425" cy="1226295"/>
          </a:xfrm>
        </p:grpSpPr>
        <p:sp>
          <p:nvSpPr>
            <p:cNvPr name="Freeform 14" id="14"/>
            <p:cNvSpPr/>
            <p:nvPr/>
          </p:nvSpPr>
          <p:spPr>
            <a:xfrm flipH="false" flipV="false" rot="0">
              <a:off x="391572" y="0"/>
              <a:ext cx="680168" cy="385145"/>
            </a:xfrm>
            <a:custGeom>
              <a:avLst/>
              <a:gdLst/>
              <a:ahLst/>
              <a:cxnLst/>
              <a:rect r="r" b="b" t="t" l="l"/>
              <a:pathLst>
                <a:path h="385145" w="680168">
                  <a:moveTo>
                    <a:pt x="0" y="0"/>
                  </a:moveTo>
                  <a:lnTo>
                    <a:pt x="680168" y="0"/>
                  </a:lnTo>
                  <a:lnTo>
                    <a:pt x="680168" y="385145"/>
                  </a:lnTo>
                  <a:lnTo>
                    <a:pt x="0" y="3851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0" y="559855"/>
              <a:ext cx="466508" cy="666440"/>
            </a:xfrm>
            <a:custGeom>
              <a:avLst/>
              <a:gdLst/>
              <a:ahLst/>
              <a:cxnLst/>
              <a:rect r="r" b="b" t="t" l="l"/>
              <a:pathLst>
                <a:path h="666440" w="466508">
                  <a:moveTo>
                    <a:pt x="0" y="0"/>
                  </a:moveTo>
                  <a:lnTo>
                    <a:pt x="466508" y="0"/>
                  </a:lnTo>
                  <a:lnTo>
                    <a:pt x="466508" y="666440"/>
                  </a:lnTo>
                  <a:lnTo>
                    <a:pt x="0" y="6664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996493" y="563742"/>
              <a:ext cx="526932" cy="658666"/>
            </a:xfrm>
            <a:custGeom>
              <a:avLst/>
              <a:gdLst/>
              <a:ahLst/>
              <a:cxnLst/>
              <a:rect r="r" b="b" t="t" l="l"/>
              <a:pathLst>
                <a:path h="658666" w="526932">
                  <a:moveTo>
                    <a:pt x="0" y="0"/>
                  </a:moveTo>
                  <a:lnTo>
                    <a:pt x="526932" y="0"/>
                  </a:lnTo>
                  <a:lnTo>
                    <a:pt x="526932" y="658666"/>
                  </a:lnTo>
                  <a:lnTo>
                    <a:pt x="0" y="658666"/>
                  </a:lnTo>
                  <a:lnTo>
                    <a:pt x="0" y="0"/>
                  </a:lnTo>
                  <a:close/>
                </a:path>
              </a:pathLst>
            </a:custGeom>
            <a:blipFill>
              <a:blip r:embed="rId13">
                <a:extLst>
                  <a:ext uri="{96DAC541-7B7A-43D3-8B79-37D633B846F1}">
                    <asvg:svgBlip xmlns:asvg="http://schemas.microsoft.com/office/drawing/2016/SVG/main" r:embed="rId14"/>
                  </a:ext>
                </a:extLst>
              </a:blip>
              <a:stretch>
                <a:fillRect l="0" t="-639" r="0" b="-8203"/>
              </a:stretch>
            </a:blipFill>
          </p:spPr>
        </p:sp>
        <p:sp>
          <p:nvSpPr>
            <p:cNvPr name="Freeform 17" id="17"/>
            <p:cNvSpPr/>
            <p:nvPr/>
          </p:nvSpPr>
          <p:spPr>
            <a:xfrm flipH="false" flipV="false" rot="-3217784">
              <a:off x="55430" y="322071"/>
              <a:ext cx="355647" cy="67250"/>
            </a:xfrm>
            <a:custGeom>
              <a:avLst/>
              <a:gdLst/>
              <a:ahLst/>
              <a:cxnLst/>
              <a:rect r="r" b="b" t="t" l="l"/>
              <a:pathLst>
                <a:path h="67250" w="355647">
                  <a:moveTo>
                    <a:pt x="0" y="0"/>
                  </a:moveTo>
                  <a:lnTo>
                    <a:pt x="355647" y="0"/>
                  </a:lnTo>
                  <a:lnTo>
                    <a:pt x="355647" y="67250"/>
                  </a:lnTo>
                  <a:lnTo>
                    <a:pt x="0" y="67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true" rot="-7453734">
              <a:off x="1058740" y="322071"/>
              <a:ext cx="355647" cy="67250"/>
            </a:xfrm>
            <a:custGeom>
              <a:avLst/>
              <a:gdLst/>
              <a:ahLst/>
              <a:cxnLst/>
              <a:rect r="r" b="b" t="t" l="l"/>
              <a:pathLst>
                <a:path h="67250" w="355647">
                  <a:moveTo>
                    <a:pt x="0" y="67250"/>
                  </a:moveTo>
                  <a:lnTo>
                    <a:pt x="355647" y="67250"/>
                  </a:lnTo>
                  <a:lnTo>
                    <a:pt x="355647" y="0"/>
                  </a:lnTo>
                  <a:lnTo>
                    <a:pt x="0" y="0"/>
                  </a:lnTo>
                  <a:lnTo>
                    <a:pt x="0" y="6725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10800000">
              <a:off x="466819" y="918836"/>
              <a:ext cx="529674" cy="100156"/>
            </a:xfrm>
            <a:custGeom>
              <a:avLst/>
              <a:gdLst/>
              <a:ahLst/>
              <a:cxnLst/>
              <a:rect r="r" b="b" t="t" l="l"/>
              <a:pathLst>
                <a:path h="100156" w="529674">
                  <a:moveTo>
                    <a:pt x="0" y="0"/>
                  </a:moveTo>
                  <a:lnTo>
                    <a:pt x="529674" y="0"/>
                  </a:lnTo>
                  <a:lnTo>
                    <a:pt x="529674" y="100156"/>
                  </a:lnTo>
                  <a:lnTo>
                    <a:pt x="0" y="10015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20" id="20"/>
          <p:cNvSpPr/>
          <p:nvPr/>
        </p:nvSpPr>
        <p:spPr>
          <a:xfrm flipH="false" flipV="false" rot="0">
            <a:off x="10126116" y="2891481"/>
            <a:ext cx="1133239" cy="1133239"/>
          </a:xfrm>
          <a:custGeom>
            <a:avLst/>
            <a:gdLst/>
            <a:ahLst/>
            <a:cxnLst/>
            <a:rect r="r" b="b" t="t" l="l"/>
            <a:pathLst>
              <a:path h="1133239" w="1133239">
                <a:moveTo>
                  <a:pt x="0" y="0"/>
                </a:moveTo>
                <a:lnTo>
                  <a:pt x="1133239" y="0"/>
                </a:lnTo>
                <a:lnTo>
                  <a:pt x="1133239" y="1133239"/>
                </a:lnTo>
                <a:lnTo>
                  <a:pt x="0" y="113323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1" id="21"/>
          <p:cNvSpPr txBox="true"/>
          <p:nvPr/>
        </p:nvSpPr>
        <p:spPr>
          <a:xfrm rot="0">
            <a:off x="1037322" y="952500"/>
            <a:ext cx="6983985"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Introduction: Background</a:t>
            </a:r>
          </a:p>
        </p:txBody>
      </p:sp>
      <p:sp>
        <p:nvSpPr>
          <p:cNvPr name="TextBox 22" id="22"/>
          <p:cNvSpPr txBox="true"/>
          <p:nvPr/>
        </p:nvSpPr>
        <p:spPr>
          <a:xfrm rot="0">
            <a:off x="10785679" y="6640536"/>
            <a:ext cx="6473621" cy="3322488"/>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101010"/>
                </a:solidFill>
                <a:latin typeface="Montserrat"/>
              </a:rPr>
              <a:t>Provides the learners with a </a:t>
            </a:r>
            <a:r>
              <a:rPr lang="en-US" sz="1899" u="sng">
                <a:solidFill>
                  <a:srgbClr val="101010"/>
                </a:solidFill>
                <a:latin typeface="Montserrat Bold Italics"/>
              </a:rPr>
              <a:t>profile of their learning styles</a:t>
            </a:r>
            <a:r>
              <a:rPr lang="en-US" sz="1899">
                <a:solidFill>
                  <a:srgbClr val="101010"/>
                </a:solidFill>
                <a:latin typeface="Montserrat"/>
              </a:rPr>
              <a:t> (Rao, 2023)</a:t>
            </a:r>
          </a:p>
          <a:p>
            <a:pPr>
              <a:lnSpc>
                <a:spcPts val="2659"/>
              </a:lnSpc>
            </a:pPr>
          </a:p>
          <a:p>
            <a:pPr marL="410209" indent="-205105" lvl="1">
              <a:lnSpc>
                <a:spcPts val="2659"/>
              </a:lnSpc>
              <a:buFont typeface="Arial"/>
              <a:buChar char="•"/>
            </a:pPr>
            <a:r>
              <a:rPr lang="en-US" sz="1899">
                <a:solidFill>
                  <a:srgbClr val="101010"/>
                </a:solidFill>
                <a:latin typeface="Montserrat"/>
              </a:rPr>
              <a:t>Understand the </a:t>
            </a:r>
            <a:r>
              <a:rPr lang="en-US" sz="1899" u="sng">
                <a:solidFill>
                  <a:srgbClr val="101010"/>
                </a:solidFill>
                <a:latin typeface="Montserrat Bold Italics"/>
              </a:rPr>
              <a:t>type of  learning that best  suits them</a:t>
            </a:r>
          </a:p>
          <a:p>
            <a:pPr>
              <a:lnSpc>
                <a:spcPts val="2659"/>
              </a:lnSpc>
            </a:pPr>
          </a:p>
          <a:p>
            <a:pPr marL="410209" indent="-205105" lvl="1">
              <a:lnSpc>
                <a:spcPts val="2659"/>
              </a:lnSpc>
              <a:buFont typeface="Arial"/>
              <a:buChar char="•"/>
            </a:pPr>
            <a:r>
              <a:rPr lang="en-US" sz="1899">
                <a:solidFill>
                  <a:srgbClr val="101010"/>
                </a:solidFill>
                <a:latin typeface="Montserrat"/>
              </a:rPr>
              <a:t>P</a:t>
            </a:r>
            <a:r>
              <a:rPr lang="en-US" sz="1899">
                <a:solidFill>
                  <a:srgbClr val="101010"/>
                </a:solidFill>
                <a:latin typeface="Montserrat"/>
              </a:rPr>
              <a:t>eople learn by:  </a:t>
            </a:r>
          </a:p>
          <a:p>
            <a:pPr marL="820419" indent="-273473" lvl="2">
              <a:lnSpc>
                <a:spcPts val="2659"/>
              </a:lnSpc>
              <a:buFont typeface="Arial"/>
              <a:buChar char="⚬"/>
            </a:pPr>
            <a:r>
              <a:rPr lang="en-US" sz="1899">
                <a:solidFill>
                  <a:srgbClr val="101010"/>
                </a:solidFill>
                <a:latin typeface="Montserrat"/>
              </a:rPr>
              <a:t>S</a:t>
            </a:r>
            <a:r>
              <a:rPr lang="en-US" sz="1899">
                <a:solidFill>
                  <a:srgbClr val="101010"/>
                </a:solidFill>
                <a:latin typeface="Montserrat"/>
              </a:rPr>
              <a:t>eeing  (</a:t>
            </a:r>
            <a:r>
              <a:rPr lang="en-US" sz="1899" u="sng">
                <a:solidFill>
                  <a:srgbClr val="101010"/>
                </a:solidFill>
                <a:latin typeface="Montserrat Bold"/>
              </a:rPr>
              <a:t>V</a:t>
            </a:r>
            <a:r>
              <a:rPr lang="en-US" sz="1899">
                <a:solidFill>
                  <a:srgbClr val="101010"/>
                </a:solidFill>
                <a:latin typeface="Montserrat"/>
              </a:rPr>
              <a:t>isual) </a:t>
            </a:r>
          </a:p>
          <a:p>
            <a:pPr marL="820419" indent="-273473" lvl="2">
              <a:lnSpc>
                <a:spcPts val="2659"/>
              </a:lnSpc>
              <a:buFont typeface="Arial"/>
              <a:buChar char="⚬"/>
            </a:pPr>
            <a:r>
              <a:rPr lang="en-US" sz="1899">
                <a:solidFill>
                  <a:srgbClr val="101010"/>
                </a:solidFill>
                <a:latin typeface="Montserrat"/>
              </a:rPr>
              <a:t>H</a:t>
            </a:r>
            <a:r>
              <a:rPr lang="en-US" sz="1899">
                <a:solidFill>
                  <a:srgbClr val="101010"/>
                </a:solidFill>
                <a:latin typeface="Montserrat"/>
              </a:rPr>
              <a:t>earing  (</a:t>
            </a:r>
            <a:r>
              <a:rPr lang="en-US" sz="1899" u="sng">
                <a:solidFill>
                  <a:srgbClr val="101010"/>
                </a:solidFill>
                <a:latin typeface="Montserrat Bold"/>
              </a:rPr>
              <a:t>A</a:t>
            </a:r>
            <a:r>
              <a:rPr lang="en-US" sz="1899">
                <a:solidFill>
                  <a:srgbClr val="101010"/>
                </a:solidFill>
                <a:latin typeface="Montserrat"/>
              </a:rPr>
              <a:t>uditory)</a:t>
            </a:r>
          </a:p>
          <a:p>
            <a:pPr marL="820419" indent="-273473" lvl="2">
              <a:lnSpc>
                <a:spcPts val="2659"/>
              </a:lnSpc>
              <a:spcBef>
                <a:spcPct val="0"/>
              </a:spcBef>
              <a:buFont typeface="Arial"/>
              <a:buChar char="⚬"/>
            </a:pPr>
            <a:r>
              <a:rPr lang="en-US" sz="1899">
                <a:solidFill>
                  <a:srgbClr val="101010"/>
                </a:solidFill>
                <a:latin typeface="Montserrat"/>
              </a:rPr>
              <a:t>D</a:t>
            </a:r>
            <a:r>
              <a:rPr lang="en-US" sz="1899">
                <a:solidFill>
                  <a:srgbClr val="101010"/>
                </a:solidFill>
                <a:latin typeface="Montserrat"/>
              </a:rPr>
              <a:t>oing (</a:t>
            </a:r>
            <a:r>
              <a:rPr lang="en-US" sz="1899" u="sng">
                <a:solidFill>
                  <a:srgbClr val="101010"/>
                </a:solidFill>
                <a:latin typeface="Montserrat Bold"/>
              </a:rPr>
              <a:t>K</a:t>
            </a:r>
            <a:r>
              <a:rPr lang="en-US" sz="1899">
                <a:solidFill>
                  <a:srgbClr val="101010"/>
                </a:solidFill>
                <a:latin typeface="Montserrat"/>
              </a:rPr>
              <a:t>inesthetic)</a:t>
            </a:r>
          </a:p>
        </p:txBody>
      </p:sp>
      <p:sp>
        <p:nvSpPr>
          <p:cNvPr name="TextBox 23" id="23"/>
          <p:cNvSpPr txBox="true"/>
          <p:nvPr/>
        </p:nvSpPr>
        <p:spPr>
          <a:xfrm rot="0">
            <a:off x="11455475" y="6034812"/>
            <a:ext cx="488593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VAK Model</a:t>
            </a:r>
          </a:p>
        </p:txBody>
      </p:sp>
      <p:sp>
        <p:nvSpPr>
          <p:cNvPr name="TextBox 24" id="24"/>
          <p:cNvSpPr txBox="true"/>
          <p:nvPr/>
        </p:nvSpPr>
        <p:spPr>
          <a:xfrm rot="0">
            <a:off x="11707030" y="1224369"/>
            <a:ext cx="5473622" cy="2989223"/>
          </a:xfrm>
          <a:prstGeom prst="rect">
            <a:avLst/>
          </a:prstGeom>
        </p:spPr>
        <p:txBody>
          <a:bodyPr anchor="t" rtlCol="false" tIns="0" lIns="0" bIns="0" rIns="0">
            <a:spAutoFit/>
          </a:bodyPr>
          <a:lstStyle/>
          <a:p>
            <a:pPr algn="just" marL="410209" indent="-205105" lvl="1">
              <a:lnSpc>
                <a:spcPts val="2659"/>
              </a:lnSpc>
              <a:buFont typeface="Arial"/>
              <a:buChar char="•"/>
            </a:pPr>
            <a:r>
              <a:rPr lang="en-US" sz="1899" u="sng">
                <a:solidFill>
                  <a:srgbClr val="101010"/>
                </a:solidFill>
                <a:latin typeface="Montserrat Bold Italics"/>
              </a:rPr>
              <a:t>Key</a:t>
            </a:r>
            <a:r>
              <a:rPr lang="en-US" sz="1899">
                <a:solidFill>
                  <a:srgbClr val="101010"/>
                </a:solidFill>
                <a:latin typeface="Montserrat"/>
              </a:rPr>
              <a:t> to improving learning performance (Martin &amp; Maria, 2019)</a:t>
            </a:r>
          </a:p>
          <a:p>
            <a:pPr algn="just">
              <a:lnSpc>
                <a:spcPts val="2659"/>
              </a:lnSpc>
            </a:pPr>
          </a:p>
          <a:p>
            <a:pPr algn="just" marL="410209" indent="-205105" lvl="1">
              <a:lnSpc>
                <a:spcPts val="2659"/>
              </a:lnSpc>
              <a:buFont typeface="Arial"/>
              <a:buChar char="•"/>
            </a:pPr>
            <a:r>
              <a:rPr lang="en-US" sz="1899">
                <a:solidFill>
                  <a:srgbClr val="101010"/>
                </a:solidFill>
                <a:latin typeface="Montserrat"/>
              </a:rPr>
              <a:t>According to Souabi et al., 2021, </a:t>
            </a:r>
            <a:r>
              <a:rPr lang="en-US" sz="1899" u="sng">
                <a:solidFill>
                  <a:srgbClr val="101010"/>
                </a:solidFill>
                <a:latin typeface="Montserrat Bold Italics"/>
              </a:rPr>
              <a:t>tailoring learning objects to align with students' learning styles</a:t>
            </a:r>
            <a:r>
              <a:rPr lang="en-US" sz="1899">
                <a:solidFill>
                  <a:srgbClr val="101010"/>
                </a:solidFill>
                <a:latin typeface="Montserrat"/>
              </a:rPr>
              <a:t> </a:t>
            </a:r>
            <a:r>
              <a:rPr lang="en-US" sz="1899" u="sng">
                <a:solidFill>
                  <a:srgbClr val="101010"/>
                </a:solidFill>
                <a:latin typeface="Montserrat Bold Italics"/>
              </a:rPr>
              <a:t>and preferences</a:t>
            </a:r>
            <a:r>
              <a:rPr lang="en-US" sz="1899">
                <a:solidFill>
                  <a:srgbClr val="101010"/>
                </a:solidFill>
                <a:latin typeface="Montserrat"/>
              </a:rPr>
              <a:t> can:</a:t>
            </a:r>
          </a:p>
          <a:p>
            <a:pPr algn="just" marL="820419" indent="-273473" lvl="2">
              <a:lnSpc>
                <a:spcPts val="2659"/>
              </a:lnSpc>
              <a:buFont typeface="Arial"/>
              <a:buChar char="⚬"/>
            </a:pPr>
            <a:r>
              <a:rPr lang="en-US" sz="1899">
                <a:solidFill>
                  <a:srgbClr val="101010"/>
                </a:solidFill>
                <a:latin typeface="Montserrat"/>
              </a:rPr>
              <a:t>Enhance educational experience</a:t>
            </a:r>
          </a:p>
          <a:p>
            <a:pPr algn="just" marL="820419" indent="-273473" lvl="2">
              <a:lnSpc>
                <a:spcPts val="2659"/>
              </a:lnSpc>
              <a:spcBef>
                <a:spcPct val="0"/>
              </a:spcBef>
              <a:buFont typeface="Arial"/>
              <a:buChar char="⚬"/>
            </a:pPr>
            <a:r>
              <a:rPr lang="en-US" sz="1899">
                <a:solidFill>
                  <a:srgbClr val="101010"/>
                </a:solidFill>
                <a:latin typeface="Montserrat"/>
              </a:rPr>
              <a:t>Increases learners' performance and satisfaction</a:t>
            </a:r>
          </a:p>
        </p:txBody>
      </p:sp>
      <p:sp>
        <p:nvSpPr>
          <p:cNvPr name="TextBox 25" id="25"/>
          <p:cNvSpPr txBox="true"/>
          <p:nvPr/>
        </p:nvSpPr>
        <p:spPr>
          <a:xfrm rot="0">
            <a:off x="11833564" y="723745"/>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1.0 Personalisation</a:t>
            </a:r>
          </a:p>
        </p:txBody>
      </p:sp>
      <p:sp>
        <p:nvSpPr>
          <p:cNvPr name="TextBox 26" id="26"/>
          <p:cNvSpPr txBox="true"/>
          <p:nvPr/>
        </p:nvSpPr>
        <p:spPr>
          <a:xfrm rot="0">
            <a:off x="7384351" y="4511558"/>
            <a:ext cx="2441603" cy="474892"/>
          </a:xfrm>
          <a:prstGeom prst="rect">
            <a:avLst/>
          </a:prstGeom>
        </p:spPr>
        <p:txBody>
          <a:bodyPr anchor="t" rtlCol="false" tIns="0" lIns="0" bIns="0" rIns="0">
            <a:spAutoFit/>
          </a:bodyPr>
          <a:lstStyle/>
          <a:p>
            <a:pPr algn="ctr" marL="0" indent="0" lvl="0">
              <a:lnSpc>
                <a:spcPts val="3535"/>
              </a:lnSpc>
              <a:spcBef>
                <a:spcPct val="0"/>
              </a:spcBef>
            </a:pPr>
            <a:r>
              <a:rPr lang="en-US" sz="3500">
                <a:solidFill>
                  <a:srgbClr val="FFFFFF"/>
                </a:solidFill>
                <a:latin typeface="Montserrat Bold"/>
              </a:rPr>
              <a:t>Learning</a:t>
            </a:r>
          </a:p>
        </p:txBody>
      </p:sp>
      <p:sp>
        <p:nvSpPr>
          <p:cNvPr name="TextBox 27" id="27"/>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05</a:t>
            </a:r>
          </a:p>
        </p:txBody>
      </p:sp>
      <p:sp>
        <p:nvSpPr>
          <p:cNvPr name="TextBox 28" id="28"/>
          <p:cNvSpPr txBox="true"/>
          <p:nvPr/>
        </p:nvSpPr>
        <p:spPr>
          <a:xfrm rot="0">
            <a:off x="-513044" y="499417"/>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a:grpSpLocks noChangeAspect="true"/>
          </p:cNvGrpSpPr>
          <p:nvPr/>
        </p:nvGrpSpPr>
        <p:grpSpPr>
          <a:xfrm rot="0">
            <a:off x="5922374" y="2034466"/>
            <a:ext cx="5365556" cy="5365556"/>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9D9D9">
                <a:alpha val="33725"/>
              </a:srgbClr>
            </a:solidFill>
          </p:spPr>
        </p:sp>
      </p:grpSp>
      <p:grpSp>
        <p:nvGrpSpPr>
          <p:cNvPr name="Group 7" id="7"/>
          <p:cNvGrpSpPr/>
          <p:nvPr/>
        </p:nvGrpSpPr>
        <p:grpSpPr>
          <a:xfrm rot="0">
            <a:off x="6424625" y="2536717"/>
            <a:ext cx="4361055" cy="436105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6A47"/>
            </a:solidFill>
          </p:spPr>
        </p:sp>
      </p:grpSp>
      <p:sp>
        <p:nvSpPr>
          <p:cNvPr name="Freeform 9" id="9"/>
          <p:cNvSpPr/>
          <p:nvPr/>
        </p:nvSpPr>
        <p:spPr>
          <a:xfrm flipH="false" flipV="false" rot="0">
            <a:off x="9432861" y="224877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021307" y="566924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5130931" y="3000160"/>
            <a:ext cx="3434168" cy="3434168"/>
          </a:xfrm>
          <a:custGeom>
            <a:avLst/>
            <a:gdLst/>
            <a:ahLst/>
            <a:cxnLst/>
            <a:rect r="r" b="b" t="t" l="l"/>
            <a:pathLst>
              <a:path h="3434168" w="3434168">
                <a:moveTo>
                  <a:pt x="0" y="0"/>
                </a:moveTo>
                <a:lnTo>
                  <a:pt x="3434168" y="0"/>
                </a:lnTo>
                <a:lnTo>
                  <a:pt x="3434168" y="3434168"/>
                </a:lnTo>
                <a:lnTo>
                  <a:pt x="0" y="34341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true" rot="7718640">
            <a:off x="10559332" y="1626405"/>
            <a:ext cx="1254285" cy="670473"/>
          </a:xfrm>
          <a:custGeom>
            <a:avLst/>
            <a:gdLst/>
            <a:ahLst/>
            <a:cxnLst/>
            <a:rect r="r" b="b" t="t" l="l"/>
            <a:pathLst>
              <a:path h="670473" w="1254285">
                <a:moveTo>
                  <a:pt x="1254285" y="670473"/>
                </a:moveTo>
                <a:lnTo>
                  <a:pt x="0" y="670473"/>
                </a:lnTo>
                <a:lnTo>
                  <a:pt x="0" y="0"/>
                </a:lnTo>
                <a:lnTo>
                  <a:pt x="1254285" y="0"/>
                </a:lnTo>
                <a:lnTo>
                  <a:pt x="1254285" y="67047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true" rot="-10100005">
            <a:off x="3869127" y="4372134"/>
            <a:ext cx="1220599" cy="936532"/>
          </a:xfrm>
          <a:custGeom>
            <a:avLst/>
            <a:gdLst/>
            <a:ahLst/>
            <a:cxnLst/>
            <a:rect r="r" b="b" t="t" l="l"/>
            <a:pathLst>
              <a:path h="936532" w="1220599">
                <a:moveTo>
                  <a:pt x="0" y="936532"/>
                </a:moveTo>
                <a:lnTo>
                  <a:pt x="1220599" y="936532"/>
                </a:lnTo>
                <a:lnTo>
                  <a:pt x="1220599" y="0"/>
                </a:lnTo>
                <a:lnTo>
                  <a:pt x="0" y="0"/>
                </a:lnTo>
                <a:lnTo>
                  <a:pt x="0" y="93653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true" rot="2174227">
            <a:off x="9429312" y="8163715"/>
            <a:ext cx="1107241" cy="350291"/>
          </a:xfrm>
          <a:custGeom>
            <a:avLst/>
            <a:gdLst/>
            <a:ahLst/>
            <a:cxnLst/>
            <a:rect r="r" b="b" t="t" l="l"/>
            <a:pathLst>
              <a:path h="350291" w="1107241">
                <a:moveTo>
                  <a:pt x="0" y="350291"/>
                </a:moveTo>
                <a:lnTo>
                  <a:pt x="1107241" y="350291"/>
                </a:lnTo>
                <a:lnTo>
                  <a:pt x="1107241" y="0"/>
                </a:lnTo>
                <a:lnTo>
                  <a:pt x="0" y="0"/>
                </a:lnTo>
                <a:lnTo>
                  <a:pt x="0" y="350291"/>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739760" y="3859714"/>
            <a:ext cx="1229039" cy="797363"/>
          </a:xfrm>
          <a:custGeom>
            <a:avLst/>
            <a:gdLst/>
            <a:ahLst/>
            <a:cxnLst/>
            <a:rect r="r" b="b" t="t" l="l"/>
            <a:pathLst>
              <a:path h="797363" w="1229039">
                <a:moveTo>
                  <a:pt x="0" y="0"/>
                </a:moveTo>
                <a:lnTo>
                  <a:pt x="1229039" y="0"/>
                </a:lnTo>
                <a:lnTo>
                  <a:pt x="1229039" y="797363"/>
                </a:lnTo>
                <a:lnTo>
                  <a:pt x="0" y="7973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8683384" y="6415278"/>
            <a:ext cx="1142569" cy="919721"/>
            <a:chOff x="0" y="0"/>
            <a:chExt cx="1523425" cy="1226295"/>
          </a:xfrm>
        </p:grpSpPr>
        <p:sp>
          <p:nvSpPr>
            <p:cNvPr name="Freeform 17" id="17"/>
            <p:cNvSpPr/>
            <p:nvPr/>
          </p:nvSpPr>
          <p:spPr>
            <a:xfrm flipH="false" flipV="false" rot="0">
              <a:off x="391572" y="0"/>
              <a:ext cx="680168" cy="385145"/>
            </a:xfrm>
            <a:custGeom>
              <a:avLst/>
              <a:gdLst/>
              <a:ahLst/>
              <a:cxnLst/>
              <a:rect r="r" b="b" t="t" l="l"/>
              <a:pathLst>
                <a:path h="385145" w="680168">
                  <a:moveTo>
                    <a:pt x="0" y="0"/>
                  </a:moveTo>
                  <a:lnTo>
                    <a:pt x="680168" y="0"/>
                  </a:lnTo>
                  <a:lnTo>
                    <a:pt x="680168" y="385145"/>
                  </a:lnTo>
                  <a:lnTo>
                    <a:pt x="0" y="3851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0" y="559855"/>
              <a:ext cx="466508" cy="666440"/>
            </a:xfrm>
            <a:custGeom>
              <a:avLst/>
              <a:gdLst/>
              <a:ahLst/>
              <a:cxnLst/>
              <a:rect r="r" b="b" t="t" l="l"/>
              <a:pathLst>
                <a:path h="666440" w="466508">
                  <a:moveTo>
                    <a:pt x="0" y="0"/>
                  </a:moveTo>
                  <a:lnTo>
                    <a:pt x="466508" y="0"/>
                  </a:lnTo>
                  <a:lnTo>
                    <a:pt x="466508" y="666440"/>
                  </a:lnTo>
                  <a:lnTo>
                    <a:pt x="0" y="6664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0">
              <a:off x="996493" y="563742"/>
              <a:ext cx="526932" cy="658666"/>
            </a:xfrm>
            <a:custGeom>
              <a:avLst/>
              <a:gdLst/>
              <a:ahLst/>
              <a:cxnLst/>
              <a:rect r="r" b="b" t="t" l="l"/>
              <a:pathLst>
                <a:path h="658666" w="526932">
                  <a:moveTo>
                    <a:pt x="0" y="0"/>
                  </a:moveTo>
                  <a:lnTo>
                    <a:pt x="526932" y="0"/>
                  </a:lnTo>
                  <a:lnTo>
                    <a:pt x="526932" y="658666"/>
                  </a:lnTo>
                  <a:lnTo>
                    <a:pt x="0" y="658666"/>
                  </a:lnTo>
                  <a:lnTo>
                    <a:pt x="0" y="0"/>
                  </a:lnTo>
                  <a:close/>
                </a:path>
              </a:pathLst>
            </a:custGeom>
            <a:blipFill>
              <a:blip r:embed="rId17">
                <a:extLst>
                  <a:ext uri="{96DAC541-7B7A-43D3-8B79-37D633B846F1}">
                    <asvg:svgBlip xmlns:asvg="http://schemas.microsoft.com/office/drawing/2016/SVG/main" r:embed="rId18"/>
                  </a:ext>
                </a:extLst>
              </a:blip>
              <a:stretch>
                <a:fillRect l="0" t="-639" r="0" b="-8203"/>
              </a:stretch>
            </a:blipFill>
          </p:spPr>
        </p:sp>
        <p:sp>
          <p:nvSpPr>
            <p:cNvPr name="Freeform 20" id="20"/>
            <p:cNvSpPr/>
            <p:nvPr/>
          </p:nvSpPr>
          <p:spPr>
            <a:xfrm flipH="false" flipV="false" rot="-3217784">
              <a:off x="55430" y="322071"/>
              <a:ext cx="355647" cy="67250"/>
            </a:xfrm>
            <a:custGeom>
              <a:avLst/>
              <a:gdLst/>
              <a:ahLst/>
              <a:cxnLst/>
              <a:rect r="r" b="b" t="t" l="l"/>
              <a:pathLst>
                <a:path h="67250" w="355647">
                  <a:moveTo>
                    <a:pt x="0" y="0"/>
                  </a:moveTo>
                  <a:lnTo>
                    <a:pt x="355647" y="0"/>
                  </a:lnTo>
                  <a:lnTo>
                    <a:pt x="355647" y="67250"/>
                  </a:lnTo>
                  <a:lnTo>
                    <a:pt x="0" y="672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true" rot="-7453734">
              <a:off x="1058740" y="322071"/>
              <a:ext cx="355647" cy="67250"/>
            </a:xfrm>
            <a:custGeom>
              <a:avLst/>
              <a:gdLst/>
              <a:ahLst/>
              <a:cxnLst/>
              <a:rect r="r" b="b" t="t" l="l"/>
              <a:pathLst>
                <a:path h="67250" w="355647">
                  <a:moveTo>
                    <a:pt x="0" y="67250"/>
                  </a:moveTo>
                  <a:lnTo>
                    <a:pt x="355647" y="67250"/>
                  </a:lnTo>
                  <a:lnTo>
                    <a:pt x="355647" y="0"/>
                  </a:lnTo>
                  <a:lnTo>
                    <a:pt x="0" y="0"/>
                  </a:lnTo>
                  <a:lnTo>
                    <a:pt x="0" y="6725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10800000">
              <a:off x="466819" y="918836"/>
              <a:ext cx="529674" cy="100156"/>
            </a:xfrm>
            <a:custGeom>
              <a:avLst/>
              <a:gdLst/>
              <a:ahLst/>
              <a:cxnLst/>
              <a:rect r="r" b="b" t="t" l="l"/>
              <a:pathLst>
                <a:path h="100156" w="529674">
                  <a:moveTo>
                    <a:pt x="0" y="0"/>
                  </a:moveTo>
                  <a:lnTo>
                    <a:pt x="529674" y="0"/>
                  </a:lnTo>
                  <a:lnTo>
                    <a:pt x="529674" y="100156"/>
                  </a:lnTo>
                  <a:lnTo>
                    <a:pt x="0" y="1001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Freeform 23" id="23"/>
          <p:cNvSpPr/>
          <p:nvPr/>
        </p:nvSpPr>
        <p:spPr>
          <a:xfrm flipH="false" flipV="false" rot="0">
            <a:off x="10126116" y="2891481"/>
            <a:ext cx="1133239" cy="1133239"/>
          </a:xfrm>
          <a:custGeom>
            <a:avLst/>
            <a:gdLst/>
            <a:ahLst/>
            <a:cxnLst/>
            <a:rect r="r" b="b" t="t" l="l"/>
            <a:pathLst>
              <a:path h="1133239" w="1133239">
                <a:moveTo>
                  <a:pt x="0" y="0"/>
                </a:moveTo>
                <a:lnTo>
                  <a:pt x="1133239" y="0"/>
                </a:lnTo>
                <a:lnTo>
                  <a:pt x="1133239" y="1133239"/>
                </a:lnTo>
                <a:lnTo>
                  <a:pt x="0" y="113323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4" id="24"/>
          <p:cNvSpPr txBox="true"/>
          <p:nvPr/>
        </p:nvSpPr>
        <p:spPr>
          <a:xfrm rot="0">
            <a:off x="1037322" y="952500"/>
            <a:ext cx="6983985"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Introduction: Background</a:t>
            </a:r>
          </a:p>
        </p:txBody>
      </p:sp>
      <p:sp>
        <p:nvSpPr>
          <p:cNvPr name="TextBox 25" id="25"/>
          <p:cNvSpPr txBox="true"/>
          <p:nvPr/>
        </p:nvSpPr>
        <p:spPr>
          <a:xfrm rot="0">
            <a:off x="10785679" y="6640536"/>
            <a:ext cx="6473621" cy="3322488"/>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101010"/>
                </a:solidFill>
                <a:latin typeface="Montserrat"/>
              </a:rPr>
              <a:t>Provides the learners with a </a:t>
            </a:r>
            <a:r>
              <a:rPr lang="en-US" sz="1899" u="sng">
                <a:solidFill>
                  <a:srgbClr val="101010"/>
                </a:solidFill>
                <a:latin typeface="Montserrat Bold Italics"/>
              </a:rPr>
              <a:t>profile of their learning styles</a:t>
            </a:r>
            <a:r>
              <a:rPr lang="en-US" sz="1899">
                <a:solidFill>
                  <a:srgbClr val="101010"/>
                </a:solidFill>
                <a:latin typeface="Montserrat"/>
              </a:rPr>
              <a:t> (Rao, 2023)</a:t>
            </a:r>
          </a:p>
          <a:p>
            <a:pPr>
              <a:lnSpc>
                <a:spcPts val="2659"/>
              </a:lnSpc>
            </a:pPr>
          </a:p>
          <a:p>
            <a:pPr marL="410209" indent="-205105" lvl="1">
              <a:lnSpc>
                <a:spcPts val="2659"/>
              </a:lnSpc>
              <a:buFont typeface="Arial"/>
              <a:buChar char="•"/>
            </a:pPr>
            <a:r>
              <a:rPr lang="en-US" sz="1899">
                <a:solidFill>
                  <a:srgbClr val="101010"/>
                </a:solidFill>
                <a:latin typeface="Montserrat"/>
              </a:rPr>
              <a:t>Understand the </a:t>
            </a:r>
            <a:r>
              <a:rPr lang="en-US" sz="1899" u="sng">
                <a:solidFill>
                  <a:srgbClr val="101010"/>
                </a:solidFill>
                <a:latin typeface="Montserrat Bold Italics"/>
              </a:rPr>
              <a:t>type of  learning that best  suits them</a:t>
            </a:r>
          </a:p>
          <a:p>
            <a:pPr>
              <a:lnSpc>
                <a:spcPts val="2659"/>
              </a:lnSpc>
            </a:pPr>
          </a:p>
          <a:p>
            <a:pPr marL="410209" indent="-205105" lvl="1">
              <a:lnSpc>
                <a:spcPts val="2659"/>
              </a:lnSpc>
              <a:buFont typeface="Arial"/>
              <a:buChar char="•"/>
            </a:pPr>
            <a:r>
              <a:rPr lang="en-US" sz="1899">
                <a:solidFill>
                  <a:srgbClr val="101010"/>
                </a:solidFill>
                <a:latin typeface="Montserrat"/>
              </a:rPr>
              <a:t>P</a:t>
            </a:r>
            <a:r>
              <a:rPr lang="en-US" sz="1899">
                <a:solidFill>
                  <a:srgbClr val="101010"/>
                </a:solidFill>
                <a:latin typeface="Montserrat"/>
              </a:rPr>
              <a:t>eople learn by:  </a:t>
            </a:r>
          </a:p>
          <a:p>
            <a:pPr marL="820419" indent="-273473" lvl="2">
              <a:lnSpc>
                <a:spcPts val="2659"/>
              </a:lnSpc>
              <a:buFont typeface="Arial"/>
              <a:buChar char="⚬"/>
            </a:pPr>
            <a:r>
              <a:rPr lang="en-US" sz="1899">
                <a:solidFill>
                  <a:srgbClr val="101010"/>
                </a:solidFill>
                <a:latin typeface="Montserrat"/>
              </a:rPr>
              <a:t>S</a:t>
            </a:r>
            <a:r>
              <a:rPr lang="en-US" sz="1899">
                <a:solidFill>
                  <a:srgbClr val="101010"/>
                </a:solidFill>
                <a:latin typeface="Montserrat"/>
              </a:rPr>
              <a:t>eeing  (</a:t>
            </a:r>
            <a:r>
              <a:rPr lang="en-US" sz="1899" u="sng">
                <a:solidFill>
                  <a:srgbClr val="101010"/>
                </a:solidFill>
                <a:latin typeface="Montserrat Bold"/>
              </a:rPr>
              <a:t>V</a:t>
            </a:r>
            <a:r>
              <a:rPr lang="en-US" sz="1899">
                <a:solidFill>
                  <a:srgbClr val="101010"/>
                </a:solidFill>
                <a:latin typeface="Montserrat"/>
              </a:rPr>
              <a:t>isual) </a:t>
            </a:r>
          </a:p>
          <a:p>
            <a:pPr marL="820419" indent="-273473" lvl="2">
              <a:lnSpc>
                <a:spcPts val="2659"/>
              </a:lnSpc>
              <a:buFont typeface="Arial"/>
              <a:buChar char="⚬"/>
            </a:pPr>
            <a:r>
              <a:rPr lang="en-US" sz="1899">
                <a:solidFill>
                  <a:srgbClr val="101010"/>
                </a:solidFill>
                <a:latin typeface="Montserrat"/>
              </a:rPr>
              <a:t>H</a:t>
            </a:r>
            <a:r>
              <a:rPr lang="en-US" sz="1899">
                <a:solidFill>
                  <a:srgbClr val="101010"/>
                </a:solidFill>
                <a:latin typeface="Montserrat"/>
              </a:rPr>
              <a:t>earing  (</a:t>
            </a:r>
            <a:r>
              <a:rPr lang="en-US" sz="1899" u="sng">
                <a:solidFill>
                  <a:srgbClr val="101010"/>
                </a:solidFill>
                <a:latin typeface="Montserrat Bold"/>
              </a:rPr>
              <a:t>A</a:t>
            </a:r>
            <a:r>
              <a:rPr lang="en-US" sz="1899">
                <a:solidFill>
                  <a:srgbClr val="101010"/>
                </a:solidFill>
                <a:latin typeface="Montserrat"/>
              </a:rPr>
              <a:t>uditory)</a:t>
            </a:r>
          </a:p>
          <a:p>
            <a:pPr marL="820419" indent="-273473" lvl="2">
              <a:lnSpc>
                <a:spcPts val="2659"/>
              </a:lnSpc>
              <a:spcBef>
                <a:spcPct val="0"/>
              </a:spcBef>
              <a:buFont typeface="Arial"/>
              <a:buChar char="⚬"/>
            </a:pPr>
            <a:r>
              <a:rPr lang="en-US" sz="1899">
                <a:solidFill>
                  <a:srgbClr val="101010"/>
                </a:solidFill>
                <a:latin typeface="Montserrat"/>
              </a:rPr>
              <a:t>D</a:t>
            </a:r>
            <a:r>
              <a:rPr lang="en-US" sz="1899">
                <a:solidFill>
                  <a:srgbClr val="101010"/>
                </a:solidFill>
                <a:latin typeface="Montserrat"/>
              </a:rPr>
              <a:t>oing (</a:t>
            </a:r>
            <a:r>
              <a:rPr lang="en-US" sz="1899" u="sng">
                <a:solidFill>
                  <a:srgbClr val="101010"/>
                </a:solidFill>
                <a:latin typeface="Montserrat Bold"/>
              </a:rPr>
              <a:t>K</a:t>
            </a:r>
            <a:r>
              <a:rPr lang="en-US" sz="1899">
                <a:solidFill>
                  <a:srgbClr val="101010"/>
                </a:solidFill>
                <a:latin typeface="Montserrat"/>
              </a:rPr>
              <a:t>inesthetic)</a:t>
            </a:r>
          </a:p>
        </p:txBody>
      </p:sp>
      <p:sp>
        <p:nvSpPr>
          <p:cNvPr name="TextBox 26" id="26"/>
          <p:cNvSpPr txBox="true"/>
          <p:nvPr/>
        </p:nvSpPr>
        <p:spPr>
          <a:xfrm rot="0">
            <a:off x="643412" y="5374780"/>
            <a:ext cx="4701051"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3.0 Learning Objects</a:t>
            </a:r>
          </a:p>
        </p:txBody>
      </p:sp>
      <p:sp>
        <p:nvSpPr>
          <p:cNvPr name="TextBox 27" id="27"/>
          <p:cNvSpPr txBox="true"/>
          <p:nvPr/>
        </p:nvSpPr>
        <p:spPr>
          <a:xfrm rot="0">
            <a:off x="643412" y="6044337"/>
            <a:ext cx="5352587" cy="2655958"/>
          </a:xfrm>
          <a:prstGeom prst="rect">
            <a:avLst/>
          </a:prstGeom>
        </p:spPr>
        <p:txBody>
          <a:bodyPr anchor="t" rtlCol="false" tIns="0" lIns="0" bIns="0" rIns="0">
            <a:spAutoFit/>
          </a:bodyPr>
          <a:lstStyle/>
          <a:p>
            <a:pPr algn="just" marL="410209" indent="-205105" lvl="1">
              <a:lnSpc>
                <a:spcPts val="2659"/>
              </a:lnSpc>
              <a:buFont typeface="Arial"/>
              <a:buChar char="•"/>
            </a:pPr>
            <a:r>
              <a:rPr lang="en-US" sz="1899">
                <a:solidFill>
                  <a:srgbClr val="101010"/>
                </a:solidFill>
                <a:latin typeface="Montserrat"/>
              </a:rPr>
              <a:t>Any entity, </a:t>
            </a:r>
            <a:r>
              <a:rPr lang="en-US" sz="1899" u="sng">
                <a:solidFill>
                  <a:srgbClr val="101010"/>
                </a:solidFill>
                <a:latin typeface="Montserrat Bold Italics"/>
              </a:rPr>
              <a:t>digital or non-digital</a:t>
            </a:r>
            <a:r>
              <a:rPr lang="en-US" sz="1899">
                <a:solidFill>
                  <a:srgbClr val="101010"/>
                </a:solidFill>
                <a:latin typeface="Montserrat"/>
              </a:rPr>
              <a:t> that can be </a:t>
            </a:r>
            <a:r>
              <a:rPr lang="en-US" sz="1899" u="sng">
                <a:solidFill>
                  <a:srgbClr val="101010"/>
                </a:solidFill>
                <a:latin typeface="Montserrat Bold Italics"/>
              </a:rPr>
              <a:t>used</a:t>
            </a:r>
            <a:r>
              <a:rPr lang="en-US" sz="1899">
                <a:solidFill>
                  <a:srgbClr val="101010"/>
                </a:solidFill>
                <a:latin typeface="Montserrat"/>
              </a:rPr>
              <a:t>, re-used or </a:t>
            </a:r>
            <a:r>
              <a:rPr lang="en-US" sz="1899" u="sng">
                <a:solidFill>
                  <a:srgbClr val="101010"/>
                </a:solidFill>
                <a:latin typeface="Montserrat Bold Italics"/>
              </a:rPr>
              <a:t>referenced</a:t>
            </a:r>
            <a:r>
              <a:rPr lang="en-US" sz="1899">
                <a:solidFill>
                  <a:srgbClr val="101010"/>
                </a:solidFill>
                <a:latin typeface="Montserrat"/>
              </a:rPr>
              <a:t> during technology-supported learning (Demir &amp; Almali, 2020)</a:t>
            </a:r>
          </a:p>
          <a:p>
            <a:pPr algn="just">
              <a:lnSpc>
                <a:spcPts val="2659"/>
              </a:lnSpc>
            </a:pPr>
          </a:p>
          <a:p>
            <a:pPr algn="just" marL="410209" indent="-205105" lvl="1">
              <a:lnSpc>
                <a:spcPts val="2659"/>
              </a:lnSpc>
              <a:spcBef>
                <a:spcPct val="0"/>
              </a:spcBef>
              <a:buFont typeface="Arial"/>
              <a:buChar char="•"/>
            </a:pPr>
            <a:r>
              <a:rPr lang="en-US" sz="1899">
                <a:solidFill>
                  <a:srgbClr val="101010"/>
                </a:solidFill>
                <a:latin typeface="Montserrat"/>
              </a:rPr>
              <a:t>In a world of information overload, students today are </a:t>
            </a:r>
            <a:r>
              <a:rPr lang="en-US" sz="1899" u="sng">
                <a:solidFill>
                  <a:srgbClr val="101010"/>
                </a:solidFill>
                <a:latin typeface="Montserrat Bold Italics"/>
              </a:rPr>
              <a:t>exposed to extensive learning objects</a:t>
            </a:r>
            <a:r>
              <a:rPr lang="en-US" sz="1899">
                <a:solidFill>
                  <a:srgbClr val="101010"/>
                </a:solidFill>
                <a:latin typeface="Montserrat"/>
              </a:rPr>
              <a:t>.</a:t>
            </a:r>
          </a:p>
        </p:txBody>
      </p:sp>
      <p:sp>
        <p:nvSpPr>
          <p:cNvPr name="TextBox 28" id="28"/>
          <p:cNvSpPr txBox="true"/>
          <p:nvPr/>
        </p:nvSpPr>
        <p:spPr>
          <a:xfrm rot="0">
            <a:off x="11455475" y="6034812"/>
            <a:ext cx="488593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VAK Model</a:t>
            </a:r>
          </a:p>
        </p:txBody>
      </p:sp>
      <p:sp>
        <p:nvSpPr>
          <p:cNvPr name="TextBox 29" id="29"/>
          <p:cNvSpPr txBox="true"/>
          <p:nvPr/>
        </p:nvSpPr>
        <p:spPr>
          <a:xfrm rot="0">
            <a:off x="11707030" y="1224369"/>
            <a:ext cx="5473622" cy="2989223"/>
          </a:xfrm>
          <a:prstGeom prst="rect">
            <a:avLst/>
          </a:prstGeom>
        </p:spPr>
        <p:txBody>
          <a:bodyPr anchor="t" rtlCol="false" tIns="0" lIns="0" bIns="0" rIns="0">
            <a:spAutoFit/>
          </a:bodyPr>
          <a:lstStyle/>
          <a:p>
            <a:pPr algn="just" marL="410209" indent="-205105" lvl="1">
              <a:lnSpc>
                <a:spcPts val="2659"/>
              </a:lnSpc>
              <a:buFont typeface="Arial"/>
              <a:buChar char="•"/>
            </a:pPr>
            <a:r>
              <a:rPr lang="en-US" sz="1899" u="sng">
                <a:solidFill>
                  <a:srgbClr val="101010"/>
                </a:solidFill>
                <a:latin typeface="Montserrat Bold Italics"/>
              </a:rPr>
              <a:t>Key</a:t>
            </a:r>
            <a:r>
              <a:rPr lang="en-US" sz="1899">
                <a:solidFill>
                  <a:srgbClr val="101010"/>
                </a:solidFill>
                <a:latin typeface="Montserrat"/>
              </a:rPr>
              <a:t> to improving learning performance (Martin &amp; Maria, 2019)</a:t>
            </a:r>
          </a:p>
          <a:p>
            <a:pPr algn="just">
              <a:lnSpc>
                <a:spcPts val="2659"/>
              </a:lnSpc>
            </a:pPr>
          </a:p>
          <a:p>
            <a:pPr algn="just" marL="410209" indent="-205105" lvl="1">
              <a:lnSpc>
                <a:spcPts val="2659"/>
              </a:lnSpc>
              <a:buFont typeface="Arial"/>
              <a:buChar char="•"/>
            </a:pPr>
            <a:r>
              <a:rPr lang="en-US" sz="1899">
                <a:solidFill>
                  <a:srgbClr val="101010"/>
                </a:solidFill>
                <a:latin typeface="Montserrat"/>
              </a:rPr>
              <a:t>According to Souabi et al., 2021, </a:t>
            </a:r>
            <a:r>
              <a:rPr lang="en-US" sz="1899" u="sng">
                <a:solidFill>
                  <a:srgbClr val="101010"/>
                </a:solidFill>
                <a:latin typeface="Montserrat Bold Italics"/>
              </a:rPr>
              <a:t>tailoring learning objects to align with students' learning styles</a:t>
            </a:r>
            <a:r>
              <a:rPr lang="en-US" sz="1899">
                <a:solidFill>
                  <a:srgbClr val="101010"/>
                </a:solidFill>
                <a:latin typeface="Montserrat"/>
              </a:rPr>
              <a:t> </a:t>
            </a:r>
            <a:r>
              <a:rPr lang="en-US" sz="1899" u="sng">
                <a:solidFill>
                  <a:srgbClr val="101010"/>
                </a:solidFill>
                <a:latin typeface="Montserrat Bold Italics"/>
              </a:rPr>
              <a:t>and preferences</a:t>
            </a:r>
            <a:r>
              <a:rPr lang="en-US" sz="1899">
                <a:solidFill>
                  <a:srgbClr val="101010"/>
                </a:solidFill>
                <a:latin typeface="Montserrat"/>
              </a:rPr>
              <a:t> can:</a:t>
            </a:r>
          </a:p>
          <a:p>
            <a:pPr algn="just" marL="820419" indent="-273473" lvl="2">
              <a:lnSpc>
                <a:spcPts val="2659"/>
              </a:lnSpc>
              <a:buFont typeface="Arial"/>
              <a:buChar char="⚬"/>
            </a:pPr>
            <a:r>
              <a:rPr lang="en-US" sz="1899">
                <a:solidFill>
                  <a:srgbClr val="101010"/>
                </a:solidFill>
                <a:latin typeface="Montserrat"/>
              </a:rPr>
              <a:t>Enhance educational experience</a:t>
            </a:r>
          </a:p>
          <a:p>
            <a:pPr algn="just" marL="820419" indent="-273473" lvl="2">
              <a:lnSpc>
                <a:spcPts val="2659"/>
              </a:lnSpc>
              <a:spcBef>
                <a:spcPct val="0"/>
              </a:spcBef>
              <a:buFont typeface="Arial"/>
              <a:buChar char="⚬"/>
            </a:pPr>
            <a:r>
              <a:rPr lang="en-US" sz="1899">
                <a:solidFill>
                  <a:srgbClr val="101010"/>
                </a:solidFill>
                <a:latin typeface="Montserrat"/>
              </a:rPr>
              <a:t>Increases learners' performance and satisfaction</a:t>
            </a:r>
          </a:p>
        </p:txBody>
      </p:sp>
      <p:sp>
        <p:nvSpPr>
          <p:cNvPr name="TextBox 30" id="30"/>
          <p:cNvSpPr txBox="true"/>
          <p:nvPr/>
        </p:nvSpPr>
        <p:spPr>
          <a:xfrm rot="0">
            <a:off x="11833564" y="723745"/>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1.0 Personalisation</a:t>
            </a:r>
          </a:p>
        </p:txBody>
      </p:sp>
      <p:sp>
        <p:nvSpPr>
          <p:cNvPr name="TextBox 31" id="31"/>
          <p:cNvSpPr txBox="true"/>
          <p:nvPr/>
        </p:nvSpPr>
        <p:spPr>
          <a:xfrm rot="0">
            <a:off x="7384351" y="4511558"/>
            <a:ext cx="2441603" cy="474892"/>
          </a:xfrm>
          <a:prstGeom prst="rect">
            <a:avLst/>
          </a:prstGeom>
        </p:spPr>
        <p:txBody>
          <a:bodyPr anchor="t" rtlCol="false" tIns="0" lIns="0" bIns="0" rIns="0">
            <a:spAutoFit/>
          </a:bodyPr>
          <a:lstStyle/>
          <a:p>
            <a:pPr algn="ctr" marL="0" indent="0" lvl="0">
              <a:lnSpc>
                <a:spcPts val="3535"/>
              </a:lnSpc>
              <a:spcBef>
                <a:spcPct val="0"/>
              </a:spcBef>
            </a:pPr>
            <a:r>
              <a:rPr lang="en-US" sz="3500">
                <a:solidFill>
                  <a:srgbClr val="FFFFFF"/>
                </a:solidFill>
                <a:latin typeface="Montserrat Bold"/>
              </a:rPr>
              <a:t>Learning</a:t>
            </a:r>
          </a:p>
        </p:txBody>
      </p:sp>
      <p:sp>
        <p:nvSpPr>
          <p:cNvPr name="TextBox 32" id="32"/>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06</a:t>
            </a:r>
          </a:p>
        </p:txBody>
      </p:sp>
      <p:sp>
        <p:nvSpPr>
          <p:cNvPr name="TextBox 33" id="33"/>
          <p:cNvSpPr txBox="true"/>
          <p:nvPr/>
        </p:nvSpPr>
        <p:spPr>
          <a:xfrm rot="0">
            <a:off x="-513044" y="499417"/>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58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36399" y="3814339"/>
            <a:ext cx="17186413" cy="3027207"/>
            <a:chOff x="0" y="0"/>
            <a:chExt cx="4526463" cy="797289"/>
          </a:xfrm>
        </p:grpSpPr>
        <p:sp>
          <p:nvSpPr>
            <p:cNvPr name="Freeform 6" id="6"/>
            <p:cNvSpPr/>
            <p:nvPr/>
          </p:nvSpPr>
          <p:spPr>
            <a:xfrm flipH="false" flipV="false" rot="0">
              <a:off x="0" y="0"/>
              <a:ext cx="4526463" cy="797289"/>
            </a:xfrm>
            <a:custGeom>
              <a:avLst/>
              <a:gdLst/>
              <a:ahLst/>
              <a:cxnLst/>
              <a:rect r="r" b="b" t="t" l="l"/>
              <a:pathLst>
                <a:path h="797289" w="4526463">
                  <a:moveTo>
                    <a:pt x="22974" y="0"/>
                  </a:moveTo>
                  <a:lnTo>
                    <a:pt x="4503489" y="0"/>
                  </a:lnTo>
                  <a:cubicBezTo>
                    <a:pt x="4516177" y="0"/>
                    <a:pt x="4526463" y="10286"/>
                    <a:pt x="4526463" y="22974"/>
                  </a:cubicBezTo>
                  <a:lnTo>
                    <a:pt x="4526463" y="774315"/>
                  </a:lnTo>
                  <a:cubicBezTo>
                    <a:pt x="4526463" y="780408"/>
                    <a:pt x="4524042" y="786252"/>
                    <a:pt x="4519734" y="790560"/>
                  </a:cubicBezTo>
                  <a:cubicBezTo>
                    <a:pt x="4515426" y="794869"/>
                    <a:pt x="4509582" y="797289"/>
                    <a:pt x="4503489" y="797289"/>
                  </a:cubicBezTo>
                  <a:lnTo>
                    <a:pt x="22974" y="797289"/>
                  </a:lnTo>
                  <a:cubicBezTo>
                    <a:pt x="16881" y="797289"/>
                    <a:pt x="11037" y="794869"/>
                    <a:pt x="6729" y="790560"/>
                  </a:cubicBezTo>
                  <a:cubicBezTo>
                    <a:pt x="2420" y="786252"/>
                    <a:pt x="0" y="780408"/>
                    <a:pt x="0" y="774315"/>
                  </a:cubicBezTo>
                  <a:lnTo>
                    <a:pt x="0" y="22974"/>
                  </a:lnTo>
                  <a:cubicBezTo>
                    <a:pt x="0" y="16881"/>
                    <a:pt x="2420" y="11037"/>
                    <a:pt x="6729" y="6729"/>
                  </a:cubicBezTo>
                  <a:cubicBezTo>
                    <a:pt x="11037" y="2420"/>
                    <a:pt x="16881" y="0"/>
                    <a:pt x="22974" y="0"/>
                  </a:cubicBezTo>
                  <a:close/>
                </a:path>
              </a:pathLst>
            </a:custGeom>
            <a:solidFill>
              <a:srgbClr val="D9D9D9">
                <a:alpha val="49804"/>
              </a:srgbClr>
            </a:solidFill>
          </p:spPr>
        </p:sp>
        <p:sp>
          <p:nvSpPr>
            <p:cNvPr name="TextBox 7" id="7"/>
            <p:cNvSpPr txBox="true"/>
            <p:nvPr/>
          </p:nvSpPr>
          <p:spPr>
            <a:xfrm>
              <a:off x="0" y="-38100"/>
              <a:ext cx="4526463" cy="835389"/>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657297" y="4095327"/>
            <a:ext cx="6740634" cy="2246930"/>
          </a:xfrm>
          <a:custGeom>
            <a:avLst/>
            <a:gdLst/>
            <a:ahLst/>
            <a:cxnLst/>
            <a:rect r="r" b="b" t="t" l="l"/>
            <a:pathLst>
              <a:path h="2246930" w="6740634">
                <a:moveTo>
                  <a:pt x="0" y="0"/>
                </a:moveTo>
                <a:lnTo>
                  <a:pt x="6740634" y="0"/>
                </a:lnTo>
                <a:lnTo>
                  <a:pt x="6740634" y="2246930"/>
                </a:lnTo>
                <a:lnTo>
                  <a:pt x="0" y="2246930"/>
                </a:lnTo>
                <a:lnTo>
                  <a:pt x="0" y="0"/>
                </a:lnTo>
                <a:close/>
              </a:path>
            </a:pathLst>
          </a:custGeom>
          <a:blipFill>
            <a:blip r:embed="rId3"/>
            <a:stretch>
              <a:fillRect l="0" t="-2153" r="0" b="-2153"/>
            </a:stretch>
          </a:blipFill>
          <a:ln w="9525" cap="sq">
            <a:solidFill>
              <a:srgbClr val="000000"/>
            </a:solidFill>
            <a:prstDash val="solid"/>
            <a:miter/>
          </a:ln>
        </p:spPr>
      </p:sp>
      <p:grpSp>
        <p:nvGrpSpPr>
          <p:cNvPr name="Group 9" id="9"/>
          <p:cNvGrpSpPr/>
          <p:nvPr/>
        </p:nvGrpSpPr>
        <p:grpSpPr>
          <a:xfrm rot="0">
            <a:off x="12580372" y="6749812"/>
            <a:ext cx="4293501" cy="2742040"/>
            <a:chOff x="0" y="0"/>
            <a:chExt cx="5724668" cy="3656054"/>
          </a:xfrm>
        </p:grpSpPr>
        <p:sp>
          <p:nvSpPr>
            <p:cNvPr name="Freeform 10" id="10"/>
            <p:cNvSpPr/>
            <p:nvPr/>
          </p:nvSpPr>
          <p:spPr>
            <a:xfrm flipH="false" flipV="false" rot="-3217784">
              <a:off x="592566" y="1120758"/>
              <a:ext cx="1246454" cy="235693"/>
            </a:xfrm>
            <a:custGeom>
              <a:avLst/>
              <a:gdLst/>
              <a:ahLst/>
              <a:cxnLst/>
              <a:rect r="r" b="b" t="t" l="l"/>
              <a:pathLst>
                <a:path h="235693" w="1246454">
                  <a:moveTo>
                    <a:pt x="0" y="0"/>
                  </a:moveTo>
                  <a:lnTo>
                    <a:pt x="1246454" y="0"/>
                  </a:lnTo>
                  <a:lnTo>
                    <a:pt x="1246454" y="235693"/>
                  </a:lnTo>
                  <a:lnTo>
                    <a:pt x="0" y="2356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7453734">
              <a:off x="3664689" y="1110894"/>
              <a:ext cx="1246454" cy="235693"/>
            </a:xfrm>
            <a:custGeom>
              <a:avLst/>
              <a:gdLst/>
              <a:ahLst/>
              <a:cxnLst/>
              <a:rect r="r" b="b" t="t" l="l"/>
              <a:pathLst>
                <a:path h="235693" w="1246454">
                  <a:moveTo>
                    <a:pt x="0" y="235693"/>
                  </a:moveTo>
                  <a:lnTo>
                    <a:pt x="1246454" y="235693"/>
                  </a:lnTo>
                  <a:lnTo>
                    <a:pt x="1246454" y="0"/>
                  </a:lnTo>
                  <a:lnTo>
                    <a:pt x="0" y="0"/>
                  </a:lnTo>
                  <a:lnTo>
                    <a:pt x="0" y="23569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1983544" y="3263256"/>
              <a:ext cx="1856372" cy="351023"/>
            </a:xfrm>
            <a:custGeom>
              <a:avLst/>
              <a:gdLst/>
              <a:ahLst/>
              <a:cxnLst/>
              <a:rect r="r" b="b" t="t" l="l"/>
              <a:pathLst>
                <a:path h="351023" w="1856372">
                  <a:moveTo>
                    <a:pt x="0" y="0"/>
                  </a:moveTo>
                  <a:lnTo>
                    <a:pt x="1856371" y="0"/>
                  </a:lnTo>
                  <a:lnTo>
                    <a:pt x="1856371" y="351023"/>
                  </a:lnTo>
                  <a:lnTo>
                    <a:pt x="0" y="351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883037" y="0"/>
              <a:ext cx="1828027" cy="18280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6A47"/>
              </a:solidFill>
            </p:spPr>
          </p:sp>
          <p:sp>
            <p:nvSpPr>
              <p:cNvPr name="TextBox 15" id="15"/>
              <p:cNvSpPr txBox="true"/>
              <p:nvPr/>
            </p:nvSpPr>
            <p:spPr>
              <a:xfrm>
                <a:off x="76200" y="47625"/>
                <a:ext cx="660400" cy="688975"/>
              </a:xfrm>
              <a:prstGeom prst="rect">
                <a:avLst/>
              </a:prstGeom>
            </p:spPr>
            <p:txBody>
              <a:bodyPr anchor="ctr" rtlCol="false" tIns="83944" lIns="83944" bIns="83944" rIns="83944"/>
              <a:lstStyle/>
              <a:p>
                <a:pPr algn="ctr">
                  <a:lnSpc>
                    <a:spcPts val="2519"/>
                  </a:lnSpc>
                </a:pPr>
              </a:p>
            </p:txBody>
          </p:sp>
        </p:grpSp>
        <p:sp>
          <p:nvSpPr>
            <p:cNvPr name="Freeform 16" id="16"/>
            <p:cNvSpPr/>
            <p:nvPr/>
          </p:nvSpPr>
          <p:spPr>
            <a:xfrm flipH="false" flipV="false" rot="0">
              <a:off x="2340044" y="655233"/>
              <a:ext cx="914013" cy="517560"/>
            </a:xfrm>
            <a:custGeom>
              <a:avLst/>
              <a:gdLst/>
              <a:ahLst/>
              <a:cxnLst/>
              <a:rect r="r" b="b" t="t" l="l"/>
              <a:pathLst>
                <a:path h="517560" w="914013">
                  <a:moveTo>
                    <a:pt x="0" y="0"/>
                  </a:moveTo>
                  <a:lnTo>
                    <a:pt x="914013" y="0"/>
                  </a:lnTo>
                  <a:lnTo>
                    <a:pt x="914013" y="517561"/>
                  </a:lnTo>
                  <a:lnTo>
                    <a:pt x="0" y="517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2095727" y="1342538"/>
              <a:ext cx="1402647" cy="234699"/>
            </a:xfrm>
            <a:prstGeom prst="rect">
              <a:avLst/>
            </a:prstGeom>
          </p:spPr>
          <p:txBody>
            <a:bodyPr anchor="t" rtlCol="false" tIns="0" lIns="0" bIns="0" rIns="0">
              <a:spAutoFit/>
            </a:bodyPr>
            <a:lstStyle/>
            <a:p>
              <a:pPr algn="ctr">
                <a:lnSpc>
                  <a:spcPts val="1490"/>
                </a:lnSpc>
              </a:pPr>
              <a:r>
                <a:rPr lang="en-US" sz="1064">
                  <a:solidFill>
                    <a:srgbClr val="FFFFFF"/>
                  </a:solidFill>
                  <a:latin typeface="Montserrat Bold"/>
                </a:rPr>
                <a:t>See &amp; Read</a:t>
              </a:r>
            </a:p>
          </p:txBody>
        </p:sp>
        <p:sp>
          <p:nvSpPr>
            <p:cNvPr name="TextBox 18" id="18"/>
            <p:cNvSpPr txBox="true"/>
            <p:nvPr/>
          </p:nvSpPr>
          <p:spPr>
            <a:xfrm rot="0">
              <a:off x="2217933" y="201539"/>
              <a:ext cx="1158235" cy="261456"/>
            </a:xfrm>
            <a:prstGeom prst="rect">
              <a:avLst/>
            </a:prstGeom>
          </p:spPr>
          <p:txBody>
            <a:bodyPr anchor="t" rtlCol="false" tIns="0" lIns="0" bIns="0" rIns="0">
              <a:spAutoFit/>
            </a:bodyPr>
            <a:lstStyle/>
            <a:p>
              <a:pPr algn="ctr">
                <a:lnSpc>
                  <a:spcPts val="1644"/>
                </a:lnSpc>
              </a:pPr>
              <a:r>
                <a:rPr lang="en-US" sz="1174">
                  <a:solidFill>
                    <a:srgbClr val="FFFFFF"/>
                  </a:solidFill>
                  <a:latin typeface="Montserrat Bold"/>
                </a:rPr>
                <a:t>Visual</a:t>
              </a:r>
            </a:p>
          </p:txBody>
        </p:sp>
        <p:grpSp>
          <p:nvGrpSpPr>
            <p:cNvPr name="Group 19" id="19"/>
            <p:cNvGrpSpPr/>
            <p:nvPr/>
          </p:nvGrpSpPr>
          <p:grpSpPr>
            <a:xfrm rot="0">
              <a:off x="3896641" y="1810311"/>
              <a:ext cx="1828027" cy="182802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1D5"/>
              </a:solidFill>
            </p:spPr>
          </p:sp>
          <p:sp>
            <p:nvSpPr>
              <p:cNvPr name="TextBox 21" id="21"/>
              <p:cNvSpPr txBox="true"/>
              <p:nvPr/>
            </p:nvSpPr>
            <p:spPr>
              <a:xfrm>
                <a:off x="76200" y="47625"/>
                <a:ext cx="660400" cy="688975"/>
              </a:xfrm>
              <a:prstGeom prst="rect">
                <a:avLst/>
              </a:prstGeom>
            </p:spPr>
            <p:txBody>
              <a:bodyPr anchor="ctr" rtlCol="false" tIns="83944" lIns="83944" bIns="83944" rIns="83944"/>
              <a:lstStyle/>
              <a:p>
                <a:pPr algn="ctr">
                  <a:lnSpc>
                    <a:spcPts val="2519"/>
                  </a:lnSpc>
                </a:pPr>
              </a:p>
            </p:txBody>
          </p:sp>
        </p:grpSp>
        <p:sp>
          <p:nvSpPr>
            <p:cNvPr name="Freeform 22" id="22"/>
            <p:cNvSpPr/>
            <p:nvPr/>
          </p:nvSpPr>
          <p:spPr>
            <a:xfrm flipH="false" flipV="false" rot="0">
              <a:off x="4528032" y="2382597"/>
              <a:ext cx="565245" cy="706556"/>
            </a:xfrm>
            <a:custGeom>
              <a:avLst/>
              <a:gdLst/>
              <a:ahLst/>
              <a:cxnLst/>
              <a:rect r="r" b="b" t="t" l="l"/>
              <a:pathLst>
                <a:path h="706556" w="565245">
                  <a:moveTo>
                    <a:pt x="0" y="0"/>
                  </a:moveTo>
                  <a:lnTo>
                    <a:pt x="565245" y="0"/>
                  </a:lnTo>
                  <a:lnTo>
                    <a:pt x="565245" y="706556"/>
                  </a:lnTo>
                  <a:lnTo>
                    <a:pt x="0" y="706556"/>
                  </a:lnTo>
                  <a:lnTo>
                    <a:pt x="0" y="0"/>
                  </a:lnTo>
                  <a:close/>
                </a:path>
              </a:pathLst>
            </a:custGeom>
            <a:blipFill>
              <a:blip r:embed="rId8">
                <a:extLst>
                  <a:ext uri="{96DAC541-7B7A-43D3-8B79-37D633B846F1}">
                    <asvg:svgBlip xmlns:asvg="http://schemas.microsoft.com/office/drawing/2016/SVG/main" r:embed="rId9"/>
                  </a:ext>
                </a:extLst>
              </a:blip>
              <a:stretch>
                <a:fillRect l="0" t="-639" r="0" b="-8203"/>
              </a:stretch>
            </a:blipFill>
          </p:spPr>
        </p:sp>
        <p:sp>
          <p:nvSpPr>
            <p:cNvPr name="TextBox 23" id="23"/>
            <p:cNvSpPr txBox="true"/>
            <p:nvPr/>
          </p:nvSpPr>
          <p:spPr>
            <a:xfrm rot="0">
              <a:off x="4127357" y="3156350"/>
              <a:ext cx="1429863" cy="234699"/>
            </a:xfrm>
            <a:prstGeom prst="rect">
              <a:avLst/>
            </a:prstGeom>
          </p:spPr>
          <p:txBody>
            <a:bodyPr anchor="t" rtlCol="false" tIns="0" lIns="0" bIns="0" rIns="0">
              <a:spAutoFit/>
            </a:bodyPr>
            <a:lstStyle/>
            <a:p>
              <a:pPr algn="ctr">
                <a:lnSpc>
                  <a:spcPts val="1490"/>
                </a:lnSpc>
              </a:pPr>
              <a:r>
                <a:rPr lang="en-US" sz="1064">
                  <a:solidFill>
                    <a:srgbClr val="FFFFFF"/>
                  </a:solidFill>
                  <a:latin typeface="Montserrat Bold"/>
                </a:rPr>
                <a:t>Move &amp; Do</a:t>
              </a:r>
            </a:p>
          </p:txBody>
        </p:sp>
        <p:sp>
          <p:nvSpPr>
            <p:cNvPr name="TextBox 24" id="24"/>
            <p:cNvSpPr txBox="true"/>
            <p:nvPr/>
          </p:nvSpPr>
          <p:spPr>
            <a:xfrm rot="0">
              <a:off x="4095723" y="2052126"/>
              <a:ext cx="1493131" cy="261456"/>
            </a:xfrm>
            <a:prstGeom prst="rect">
              <a:avLst/>
            </a:prstGeom>
          </p:spPr>
          <p:txBody>
            <a:bodyPr anchor="t" rtlCol="false" tIns="0" lIns="0" bIns="0" rIns="0">
              <a:spAutoFit/>
            </a:bodyPr>
            <a:lstStyle/>
            <a:p>
              <a:pPr algn="ctr">
                <a:lnSpc>
                  <a:spcPts val="1644"/>
                </a:lnSpc>
              </a:pPr>
              <a:r>
                <a:rPr lang="en-US" sz="1174">
                  <a:solidFill>
                    <a:srgbClr val="FFFFFF"/>
                  </a:solidFill>
                  <a:latin typeface="Montserrat Bold"/>
                </a:rPr>
                <a:t>Kinesthetic</a:t>
              </a:r>
            </a:p>
          </p:txBody>
        </p:sp>
        <p:grpSp>
          <p:nvGrpSpPr>
            <p:cNvPr name="Group 25" id="25"/>
            <p:cNvGrpSpPr/>
            <p:nvPr/>
          </p:nvGrpSpPr>
          <p:grpSpPr>
            <a:xfrm rot="0">
              <a:off x="0" y="1828027"/>
              <a:ext cx="1828027" cy="18280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4E80"/>
              </a:solidFill>
            </p:spPr>
          </p:sp>
          <p:sp>
            <p:nvSpPr>
              <p:cNvPr name="TextBox 27" id="27"/>
              <p:cNvSpPr txBox="true"/>
              <p:nvPr/>
            </p:nvSpPr>
            <p:spPr>
              <a:xfrm>
                <a:off x="76200" y="47625"/>
                <a:ext cx="660400" cy="688975"/>
              </a:xfrm>
              <a:prstGeom prst="rect">
                <a:avLst/>
              </a:prstGeom>
            </p:spPr>
            <p:txBody>
              <a:bodyPr anchor="ctr" rtlCol="false" tIns="83944" lIns="83944" bIns="83944" rIns="83944"/>
              <a:lstStyle/>
              <a:p>
                <a:pPr algn="ctr">
                  <a:lnSpc>
                    <a:spcPts val="2519"/>
                  </a:lnSpc>
                </a:pPr>
              </a:p>
            </p:txBody>
          </p:sp>
        </p:grpSp>
        <p:sp>
          <p:nvSpPr>
            <p:cNvPr name="Freeform 28" id="28"/>
            <p:cNvSpPr/>
            <p:nvPr/>
          </p:nvSpPr>
          <p:spPr>
            <a:xfrm flipH="false" flipV="false" rot="0">
              <a:off x="671115" y="2287289"/>
              <a:ext cx="500207" cy="714581"/>
            </a:xfrm>
            <a:custGeom>
              <a:avLst/>
              <a:gdLst/>
              <a:ahLst/>
              <a:cxnLst/>
              <a:rect r="r" b="b" t="t" l="l"/>
              <a:pathLst>
                <a:path h="714581" w="500207">
                  <a:moveTo>
                    <a:pt x="0" y="0"/>
                  </a:moveTo>
                  <a:lnTo>
                    <a:pt x="500207" y="0"/>
                  </a:lnTo>
                  <a:lnTo>
                    <a:pt x="500207" y="714581"/>
                  </a:lnTo>
                  <a:lnTo>
                    <a:pt x="0" y="7145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250446" y="3010535"/>
              <a:ext cx="1341544" cy="486393"/>
            </a:xfrm>
            <a:prstGeom prst="rect">
              <a:avLst/>
            </a:prstGeom>
          </p:spPr>
          <p:txBody>
            <a:bodyPr anchor="t" rtlCol="false" tIns="0" lIns="0" bIns="0" rIns="0">
              <a:spAutoFit/>
            </a:bodyPr>
            <a:lstStyle/>
            <a:p>
              <a:pPr algn="ctr">
                <a:lnSpc>
                  <a:spcPts val="1490"/>
                </a:lnSpc>
              </a:pPr>
              <a:r>
                <a:rPr lang="en-US" sz="1064">
                  <a:solidFill>
                    <a:srgbClr val="FFFFFF"/>
                  </a:solidFill>
                  <a:latin typeface="Montserrat Bold"/>
                </a:rPr>
                <a:t>Listen &amp; Speak</a:t>
              </a:r>
            </a:p>
          </p:txBody>
        </p:sp>
        <p:sp>
          <p:nvSpPr>
            <p:cNvPr name="TextBox 30" id="30"/>
            <p:cNvSpPr txBox="true"/>
            <p:nvPr/>
          </p:nvSpPr>
          <p:spPr>
            <a:xfrm rot="0">
              <a:off x="334896" y="1998119"/>
              <a:ext cx="1158235" cy="261456"/>
            </a:xfrm>
            <a:prstGeom prst="rect">
              <a:avLst/>
            </a:prstGeom>
          </p:spPr>
          <p:txBody>
            <a:bodyPr anchor="t" rtlCol="false" tIns="0" lIns="0" bIns="0" rIns="0">
              <a:spAutoFit/>
            </a:bodyPr>
            <a:lstStyle/>
            <a:p>
              <a:pPr algn="ctr">
                <a:lnSpc>
                  <a:spcPts val="1644"/>
                </a:lnSpc>
              </a:pPr>
              <a:r>
                <a:rPr lang="en-US" sz="1174">
                  <a:solidFill>
                    <a:srgbClr val="FFFFFF"/>
                  </a:solidFill>
                  <a:latin typeface="Montserrat Bold"/>
                </a:rPr>
                <a:t>Auditory</a:t>
              </a:r>
            </a:p>
          </p:txBody>
        </p:sp>
      </p:grpSp>
      <p:sp>
        <p:nvSpPr>
          <p:cNvPr name="TextBox 31" id="31"/>
          <p:cNvSpPr txBox="true"/>
          <p:nvPr/>
        </p:nvSpPr>
        <p:spPr>
          <a:xfrm rot="0">
            <a:off x="1037322" y="952500"/>
            <a:ext cx="6347028"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Introduction: VAK Model</a:t>
            </a:r>
          </a:p>
        </p:txBody>
      </p:sp>
      <p:sp>
        <p:nvSpPr>
          <p:cNvPr name="TextBox 32" id="32"/>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07</a:t>
            </a:r>
          </a:p>
        </p:txBody>
      </p:sp>
      <p:sp>
        <p:nvSpPr>
          <p:cNvPr name="TextBox 33" id="33"/>
          <p:cNvSpPr txBox="true"/>
          <p:nvPr/>
        </p:nvSpPr>
        <p:spPr>
          <a:xfrm rot="0">
            <a:off x="-513044" y="499417"/>
            <a:ext cx="5028088" cy="405699"/>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91D5"/>
                </a:solidFill>
                <a:latin typeface="Montserrat Classic Bold"/>
              </a:rPr>
              <a:t>2.0 </a:t>
            </a:r>
          </a:p>
        </p:txBody>
      </p:sp>
      <p:sp>
        <p:nvSpPr>
          <p:cNvPr name="TextBox 34" id="34"/>
          <p:cNvSpPr txBox="true"/>
          <p:nvPr/>
        </p:nvSpPr>
        <p:spPr>
          <a:xfrm rot="0">
            <a:off x="8594042" y="4116397"/>
            <a:ext cx="8665258" cy="2109540"/>
          </a:xfrm>
          <a:prstGeom prst="rect">
            <a:avLst/>
          </a:prstGeom>
        </p:spPr>
        <p:txBody>
          <a:bodyPr anchor="t" rtlCol="false" tIns="0" lIns="0" bIns="0" rIns="0">
            <a:spAutoFit/>
          </a:bodyPr>
          <a:lstStyle/>
          <a:p>
            <a:pPr algn="just" marL="436164" indent="-218082" lvl="1">
              <a:lnSpc>
                <a:spcPts val="3434"/>
              </a:lnSpc>
              <a:buFont typeface="Arial"/>
              <a:buChar char="•"/>
            </a:pPr>
            <a:r>
              <a:rPr lang="en-US" sz="2020">
                <a:solidFill>
                  <a:srgbClr val="101010"/>
                </a:solidFill>
                <a:latin typeface="Montserrat"/>
              </a:rPr>
              <a:t>Example based on Figure 1:</a:t>
            </a:r>
          </a:p>
          <a:p>
            <a:pPr algn="just" marL="872329" indent="-290776" lvl="2">
              <a:lnSpc>
                <a:spcPts val="3434"/>
              </a:lnSpc>
              <a:buFont typeface="Arial"/>
              <a:buChar char="⚬"/>
            </a:pPr>
            <a:r>
              <a:rPr lang="en-US" sz="2020">
                <a:solidFill>
                  <a:srgbClr val="101010"/>
                </a:solidFill>
                <a:latin typeface="Montserrat"/>
              </a:rPr>
              <a:t>A </a:t>
            </a:r>
            <a:r>
              <a:rPr lang="en-US" sz="2020">
                <a:solidFill>
                  <a:srgbClr val="EA6A47"/>
                </a:solidFill>
                <a:latin typeface="Montserrat Bold"/>
              </a:rPr>
              <a:t>visual</a:t>
            </a:r>
            <a:r>
              <a:rPr lang="en-US" sz="2020">
                <a:solidFill>
                  <a:srgbClr val="101010"/>
                </a:solidFill>
                <a:latin typeface="Montserrat"/>
              </a:rPr>
              <a:t> learner would most probably choose to </a:t>
            </a:r>
            <a:r>
              <a:rPr lang="en-US" sz="2020">
                <a:solidFill>
                  <a:srgbClr val="EA6A47"/>
                </a:solidFill>
                <a:latin typeface="Montserrat Bold"/>
              </a:rPr>
              <a:t>read</a:t>
            </a:r>
            <a:r>
              <a:rPr lang="en-US" sz="2020">
                <a:solidFill>
                  <a:srgbClr val="101010"/>
                </a:solidFill>
                <a:latin typeface="Montserrat"/>
              </a:rPr>
              <a:t> the instructions</a:t>
            </a:r>
          </a:p>
          <a:p>
            <a:pPr algn="just" marL="872329" indent="-290776" lvl="2">
              <a:lnSpc>
                <a:spcPts val="3434"/>
              </a:lnSpc>
              <a:buFont typeface="Arial"/>
              <a:buChar char="⚬"/>
            </a:pPr>
            <a:r>
              <a:rPr lang="en-US" sz="2020">
                <a:solidFill>
                  <a:srgbClr val="101010"/>
                </a:solidFill>
                <a:latin typeface="Montserrat"/>
              </a:rPr>
              <a:t>A</a:t>
            </a:r>
            <a:r>
              <a:rPr lang="en-US" sz="2020">
                <a:solidFill>
                  <a:srgbClr val="101010"/>
                </a:solidFill>
                <a:latin typeface="Montserrat"/>
              </a:rPr>
              <a:t>n </a:t>
            </a:r>
            <a:r>
              <a:rPr lang="en-US" sz="2020">
                <a:solidFill>
                  <a:srgbClr val="1C4E80"/>
                </a:solidFill>
                <a:latin typeface="Montserrat Bold"/>
              </a:rPr>
              <a:t>auditory</a:t>
            </a:r>
            <a:r>
              <a:rPr lang="en-US" sz="2020">
                <a:solidFill>
                  <a:srgbClr val="101010"/>
                </a:solidFill>
                <a:latin typeface="Montserrat"/>
              </a:rPr>
              <a:t> learner would prefer to </a:t>
            </a:r>
            <a:r>
              <a:rPr lang="en-US" sz="2020">
                <a:solidFill>
                  <a:srgbClr val="1C4E80"/>
                </a:solidFill>
                <a:latin typeface="Montserrat Bold"/>
              </a:rPr>
              <a:t>listen </a:t>
            </a:r>
            <a:r>
              <a:rPr lang="en-US" sz="2020">
                <a:solidFill>
                  <a:srgbClr val="101010"/>
                </a:solidFill>
                <a:latin typeface="Montserrat"/>
              </a:rPr>
              <a:t>to an explanation  </a:t>
            </a:r>
          </a:p>
          <a:p>
            <a:pPr algn="just" marL="872329" indent="-290776" lvl="2">
              <a:lnSpc>
                <a:spcPts val="3434"/>
              </a:lnSpc>
              <a:buFont typeface="Arial"/>
              <a:buChar char="⚬"/>
            </a:pPr>
            <a:r>
              <a:rPr lang="en-US" sz="2020">
                <a:solidFill>
                  <a:srgbClr val="101010"/>
                </a:solidFill>
                <a:latin typeface="Montserrat"/>
              </a:rPr>
              <a:t>A </a:t>
            </a:r>
            <a:r>
              <a:rPr lang="en-US" sz="2020">
                <a:solidFill>
                  <a:srgbClr val="0091D5"/>
                </a:solidFill>
                <a:latin typeface="Montserrat Bold"/>
              </a:rPr>
              <a:t>kinesthetic</a:t>
            </a:r>
            <a:r>
              <a:rPr lang="en-US" sz="2020">
                <a:solidFill>
                  <a:srgbClr val="101010"/>
                </a:solidFill>
                <a:latin typeface="Montserrat"/>
              </a:rPr>
              <a:t> learner is likely to </a:t>
            </a:r>
            <a:r>
              <a:rPr lang="en-US" sz="2020">
                <a:solidFill>
                  <a:srgbClr val="0091D5"/>
                </a:solidFill>
                <a:latin typeface="Montserrat Bold"/>
              </a:rPr>
              <a:t>have a go directly</a:t>
            </a:r>
          </a:p>
        </p:txBody>
      </p:sp>
      <p:sp>
        <p:nvSpPr>
          <p:cNvPr name="TextBox 35" id="35"/>
          <p:cNvSpPr txBox="true"/>
          <p:nvPr/>
        </p:nvSpPr>
        <p:spPr>
          <a:xfrm rot="0">
            <a:off x="1657297" y="6376593"/>
            <a:ext cx="6740634" cy="273006"/>
          </a:xfrm>
          <a:prstGeom prst="rect">
            <a:avLst/>
          </a:prstGeom>
        </p:spPr>
        <p:txBody>
          <a:bodyPr anchor="t" rtlCol="false" tIns="0" lIns="0" bIns="0" rIns="0">
            <a:spAutoFit/>
          </a:bodyPr>
          <a:lstStyle/>
          <a:p>
            <a:pPr algn="ctr">
              <a:lnSpc>
                <a:spcPts val="2380"/>
              </a:lnSpc>
            </a:pPr>
            <a:r>
              <a:rPr lang="en-US" sz="1400">
                <a:solidFill>
                  <a:srgbClr val="101010"/>
                </a:solidFill>
                <a:latin typeface="Montserrat"/>
              </a:rPr>
              <a:t>Figure 1: Sample VAK learning style question from the survey form</a:t>
            </a:r>
          </a:p>
        </p:txBody>
      </p:sp>
      <p:sp>
        <p:nvSpPr>
          <p:cNvPr name="TextBox 36" id="36"/>
          <p:cNvSpPr txBox="true"/>
          <p:nvPr/>
        </p:nvSpPr>
        <p:spPr>
          <a:xfrm rot="0">
            <a:off x="1028700" y="2438004"/>
            <a:ext cx="16230600" cy="125251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VAK learning style questionnaire </a:t>
            </a:r>
          </a:p>
          <a:p>
            <a:pPr algn="just" marL="436164" indent="-218082" lvl="1">
              <a:lnSpc>
                <a:spcPts val="3434"/>
              </a:lnSpc>
              <a:buFont typeface="Arial"/>
              <a:buChar char="•"/>
            </a:pPr>
            <a:r>
              <a:rPr lang="en-US" sz="2020">
                <a:solidFill>
                  <a:srgbClr val="101010"/>
                </a:solidFill>
                <a:latin typeface="Montserrat"/>
              </a:rPr>
              <a:t>30 statements, each with 3 options (</a:t>
            </a:r>
            <a:r>
              <a:rPr lang="en-US" sz="2020">
                <a:solidFill>
                  <a:srgbClr val="101010"/>
                </a:solidFill>
                <a:latin typeface="Montserrat"/>
              </a:rPr>
              <a:t>created by Chislett and Chapman in 2005).</a:t>
            </a:r>
          </a:p>
          <a:p>
            <a:pPr algn="just" marL="436164" indent="-218082" lvl="1">
              <a:lnSpc>
                <a:spcPts val="3434"/>
              </a:lnSpc>
              <a:buFont typeface="Arial"/>
              <a:buChar char="•"/>
            </a:pPr>
            <a:r>
              <a:rPr lang="en-US" sz="2020">
                <a:solidFill>
                  <a:srgbClr val="101010"/>
                </a:solidFill>
                <a:latin typeface="Montserrat"/>
              </a:rPr>
              <a:t>Respondents will need to</a:t>
            </a:r>
            <a:r>
              <a:rPr lang="en-US" sz="2020">
                <a:solidFill>
                  <a:srgbClr val="101010"/>
                </a:solidFill>
                <a:latin typeface="Montserrat Bold"/>
              </a:rPr>
              <a:t> choose the options which best describe them</a:t>
            </a:r>
            <a:r>
              <a:rPr lang="en-US" sz="2020">
                <a:solidFill>
                  <a:srgbClr val="101010"/>
                </a:solidFill>
                <a:latin typeface="Montserrat"/>
              </a:rPr>
              <a:t>.</a:t>
            </a:r>
          </a:p>
        </p:txBody>
      </p:sp>
      <p:sp>
        <p:nvSpPr>
          <p:cNvPr name="TextBox 37" id="37"/>
          <p:cNvSpPr txBox="true"/>
          <p:nvPr/>
        </p:nvSpPr>
        <p:spPr>
          <a:xfrm rot="0">
            <a:off x="1028700" y="6959161"/>
            <a:ext cx="10195385" cy="2538055"/>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Determination of dominant learning style</a:t>
            </a:r>
          </a:p>
          <a:p>
            <a:pPr algn="just" marL="436164" indent="-218082" lvl="1">
              <a:lnSpc>
                <a:spcPts val="3434"/>
              </a:lnSpc>
              <a:buFont typeface="Arial"/>
              <a:buChar char="•"/>
            </a:pPr>
            <a:r>
              <a:rPr lang="en-US" sz="2020">
                <a:solidFill>
                  <a:srgbClr val="101010"/>
                </a:solidFill>
                <a:latin typeface="Montserrat Bold"/>
              </a:rPr>
              <a:t>Each option</a:t>
            </a:r>
            <a:r>
              <a:rPr lang="en-US" sz="2020">
                <a:solidFill>
                  <a:srgbClr val="101010"/>
                </a:solidFill>
                <a:latin typeface="Montserrat"/>
              </a:rPr>
              <a:t> of the VAK questions </a:t>
            </a:r>
            <a:r>
              <a:rPr lang="en-US" sz="2020">
                <a:solidFill>
                  <a:srgbClr val="101010"/>
                </a:solidFill>
                <a:latin typeface="Montserrat Bold"/>
              </a:rPr>
              <a:t>represents a dominant learning style</a:t>
            </a:r>
            <a:r>
              <a:rPr lang="en-US" sz="2020">
                <a:solidFill>
                  <a:srgbClr val="101010"/>
                </a:solidFill>
                <a:latin typeface="Montserrat"/>
              </a:rPr>
              <a:t> (either Visual, Auditory or Kinesthetic).</a:t>
            </a:r>
          </a:p>
          <a:p>
            <a:pPr algn="just" marL="436164" indent="-218082" lvl="1">
              <a:lnSpc>
                <a:spcPts val="3434"/>
              </a:lnSpc>
              <a:buFont typeface="Arial"/>
              <a:buChar char="•"/>
            </a:pPr>
            <a:r>
              <a:rPr lang="en-US" sz="2020">
                <a:solidFill>
                  <a:srgbClr val="101010"/>
                </a:solidFill>
                <a:latin typeface="Montserrat Bold"/>
              </a:rPr>
              <a:t>Sum</a:t>
            </a:r>
            <a:r>
              <a:rPr lang="en-US" sz="2020">
                <a:solidFill>
                  <a:srgbClr val="101010"/>
                </a:solidFill>
                <a:latin typeface="Montserrat"/>
              </a:rPr>
              <a:t> the responses based on V, A, K.</a:t>
            </a:r>
          </a:p>
          <a:p>
            <a:pPr algn="just" marL="436164" indent="-218082" lvl="1">
              <a:lnSpc>
                <a:spcPts val="3434"/>
              </a:lnSpc>
              <a:buFont typeface="Arial"/>
              <a:buChar char="•"/>
            </a:pPr>
            <a:r>
              <a:rPr lang="en-US" sz="2020">
                <a:solidFill>
                  <a:srgbClr val="101010"/>
                </a:solidFill>
                <a:latin typeface="Montserrat"/>
              </a:rPr>
              <a:t>T</a:t>
            </a:r>
            <a:r>
              <a:rPr lang="en-US" sz="2020">
                <a:solidFill>
                  <a:srgbClr val="101010"/>
                </a:solidFill>
                <a:latin typeface="Montserrat"/>
              </a:rPr>
              <a:t>he </a:t>
            </a:r>
            <a:r>
              <a:rPr lang="en-US" sz="2020">
                <a:solidFill>
                  <a:srgbClr val="101010"/>
                </a:solidFill>
                <a:latin typeface="Montserrat Bold"/>
              </a:rPr>
              <a:t>maximum sum</a:t>
            </a:r>
            <a:r>
              <a:rPr lang="en-US" sz="2020">
                <a:solidFill>
                  <a:srgbClr val="101010"/>
                </a:solidFill>
                <a:latin typeface="Montserrat"/>
              </a:rPr>
              <a:t> indicates the dominant learning style of the respondent.</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86344" y="3154172"/>
          <a:ext cx="17286738" cy="6104128"/>
        </p:xfrm>
        <a:graphic>
          <a:graphicData uri="http://schemas.openxmlformats.org/drawingml/2006/table">
            <a:tbl>
              <a:tblPr/>
              <a:tblGrid>
                <a:gridCol w="1858589"/>
                <a:gridCol w="3960309"/>
                <a:gridCol w="3216667"/>
                <a:gridCol w="4852514"/>
                <a:gridCol w="3398659"/>
              </a:tblGrid>
              <a:tr h="1090327">
                <a:tc>
                  <a:txBody>
                    <a:bodyPr anchor="t" rtlCol="false"/>
                    <a:lstStyle/>
                    <a:p>
                      <a:pPr algn="l">
                        <a:lnSpc>
                          <a:spcPts val="2520"/>
                        </a:lnSpc>
                        <a:defRPr/>
                      </a:pPr>
                      <a:r>
                        <a:rPr lang="en-US" sz="1800">
                          <a:solidFill>
                            <a:srgbClr val="FFFFFF"/>
                          </a:solidFill>
                          <a:latin typeface="Montserrat Bold"/>
                        </a:rPr>
                        <a:t>References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Main Topic</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Actions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Findings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Limitations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r>
              <a:tr h="2349503">
                <a:tc>
                  <a:txBody>
                    <a:bodyPr anchor="t" rtlCol="false"/>
                    <a:lstStyle/>
                    <a:p>
                      <a:pPr algn="l">
                        <a:lnSpc>
                          <a:spcPts val="2520"/>
                        </a:lnSpc>
                        <a:defRPr/>
                      </a:pPr>
                      <a:r>
                        <a:rPr lang="en-US" sz="1800">
                          <a:solidFill>
                            <a:srgbClr val="000000"/>
                          </a:solidFill>
                          <a:latin typeface="Montserrat"/>
                        </a:rPr>
                        <a:t>Souabi et al. (2021)</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Emphasised the </a:t>
                      </a:r>
                      <a:r>
                        <a:rPr lang="en-US" sz="1800">
                          <a:solidFill>
                            <a:srgbClr val="000000"/>
                          </a:solidFill>
                          <a:latin typeface="Montserrat Bold"/>
                        </a:rPr>
                        <a:t>need for recommendation systems</a:t>
                      </a:r>
                      <a:r>
                        <a:rPr lang="en-US" sz="1800">
                          <a:solidFill>
                            <a:srgbClr val="000000"/>
                          </a:solidFill>
                          <a:latin typeface="Montserrat"/>
                        </a:rPr>
                        <a:t>  due to the </a:t>
                      </a:r>
                      <a:r>
                        <a:rPr lang="en-US" sz="1800">
                          <a:solidFill>
                            <a:srgbClr val="000000"/>
                          </a:solidFill>
                          <a:latin typeface="Montserrat Bold"/>
                        </a:rPr>
                        <a:t>large amount of learning material</a:t>
                      </a:r>
                      <a:r>
                        <a:rPr lang="en-US" sz="1800">
                          <a:solidFill>
                            <a:srgbClr val="000000"/>
                          </a:solidFill>
                          <a:latin typeface="Montserrat"/>
                        </a:rPr>
                        <a:t>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Proposed a recommendation systems with the </a:t>
                      </a:r>
                      <a:r>
                        <a:rPr lang="en-US" sz="1800">
                          <a:solidFill>
                            <a:srgbClr val="000000"/>
                          </a:solidFill>
                          <a:latin typeface="Montserrat Bold"/>
                        </a:rPr>
                        <a:t>integration of machine learning algorithms.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Stressed the </a:t>
                      </a:r>
                      <a:r>
                        <a:rPr lang="en-US" sz="1800">
                          <a:solidFill>
                            <a:srgbClr val="000000"/>
                          </a:solidFill>
                          <a:latin typeface="Montserrat Bold"/>
                        </a:rPr>
                        <a:t>importance of tailoring learning objects to align with students' learning styles and preferences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Did not specify any machine learning algorithm to use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664298">
                <a:tc>
                  <a:txBody>
                    <a:bodyPr anchor="t" rtlCol="false"/>
                    <a:lstStyle/>
                    <a:p>
                      <a:pPr algn="l">
                        <a:lnSpc>
                          <a:spcPts val="2520"/>
                        </a:lnSpc>
                        <a:defRPr/>
                      </a:pPr>
                      <a:r>
                        <a:rPr lang="en-US" sz="1800">
                          <a:solidFill>
                            <a:srgbClr val="000000"/>
                          </a:solidFill>
                          <a:latin typeface="Montserrat"/>
                        </a:rPr>
                        <a:t>Nabizadeh et al. (2020)</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Sequence of</a:t>
                      </a:r>
                      <a:r>
                        <a:rPr lang="en-US" sz="1800">
                          <a:solidFill>
                            <a:srgbClr val="000000"/>
                          </a:solidFill>
                          <a:latin typeface="Montserrat Bold"/>
                        </a:rPr>
                        <a:t> learning objects recommendation</a:t>
                      </a:r>
                      <a:r>
                        <a:rPr lang="en-US" sz="1800">
                          <a:solidFill>
                            <a:srgbClr val="000000"/>
                          </a:solidFill>
                          <a:latin typeface="Montserrat"/>
                        </a:rPr>
                        <a:t> that accommodate to the users' time constraints while maximizing their scores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Specify learning objects to a course</a:t>
                      </a:r>
                      <a:endParaRPr lang="en-US" sz="1100"/>
                    </a:p>
                    <a:p>
                      <a:pPr marL="388620" indent="-194310" lvl="1">
                        <a:lnSpc>
                          <a:spcPts val="2520"/>
                        </a:lnSpc>
                        <a:buFont typeface="Arial"/>
                        <a:buChar char="•"/>
                      </a:pPr>
                      <a:r>
                        <a:rPr lang="en-US" sz="1800">
                          <a:solidFill>
                            <a:srgbClr val="000000"/>
                          </a:solidFill>
                          <a:latin typeface="Montserrat"/>
                        </a:rPr>
                        <a:t>Perform Depth First Search to find all paths (LO sequences)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Recommended learning objects</a:t>
                      </a:r>
                      <a:r>
                        <a:rPr lang="en-US" sz="1800">
                          <a:solidFill>
                            <a:srgbClr val="000000"/>
                          </a:solidFill>
                          <a:latin typeface="Montserrat Bold"/>
                        </a:rPr>
                        <a:t> did help students to get better grades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Does not account to learning style and learning object preferences</a:t>
                      </a:r>
                      <a:endParaRPr lang="en-US" sz="1100"/>
                    </a:p>
                    <a:p>
                      <a:pPr marL="388620" indent="-194310" lvl="1">
                        <a:lnSpc>
                          <a:spcPts val="2520"/>
                        </a:lnSpc>
                        <a:buFont typeface="Arial"/>
                        <a:buChar char="•"/>
                      </a:pPr>
                      <a:r>
                        <a:rPr lang="en-US" sz="1800">
                          <a:solidFill>
                            <a:srgbClr val="000000"/>
                          </a:solidFill>
                          <a:latin typeface="Montserrat"/>
                        </a:rPr>
                        <a:t>Did not utilise machine learning models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08</a:t>
            </a:r>
          </a:p>
        </p:txBody>
      </p:sp>
      <p:grpSp>
        <p:nvGrpSpPr>
          <p:cNvPr name="Group 4" id="4"/>
          <p:cNvGrpSpPr/>
          <p:nvPr/>
        </p:nvGrpSpPr>
        <p:grpSpPr>
          <a:xfrm rot="0">
            <a:off x="1028700" y="1658733"/>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37322" y="952500"/>
            <a:ext cx="1089478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Problem Statement: Literature Analysis 1</a:t>
            </a:r>
          </a:p>
        </p:txBody>
      </p:sp>
      <p:sp>
        <p:nvSpPr>
          <p:cNvPr name="TextBox 8" id="8"/>
          <p:cNvSpPr txBox="true"/>
          <p:nvPr/>
        </p:nvSpPr>
        <p:spPr>
          <a:xfrm rot="0">
            <a:off x="1037322" y="2119394"/>
            <a:ext cx="1623060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a. Effective learning through personalisation of learning objects </a:t>
            </a:r>
          </a:p>
        </p:txBody>
      </p:sp>
      <p:sp>
        <p:nvSpPr>
          <p:cNvPr name="TextBox 9" id="9"/>
          <p:cNvSpPr txBox="true"/>
          <p:nvPr/>
        </p:nvSpPr>
        <p:spPr>
          <a:xfrm rot="0">
            <a:off x="486344" y="9277350"/>
            <a:ext cx="17286738"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Table 1: Journal references - 1</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3172" y="2662513"/>
          <a:ext cx="17801656" cy="7105650"/>
        </p:xfrm>
        <a:graphic>
          <a:graphicData uri="http://schemas.openxmlformats.org/drawingml/2006/table">
            <a:tbl>
              <a:tblPr/>
              <a:tblGrid>
                <a:gridCol w="1961598"/>
                <a:gridCol w="4063285"/>
                <a:gridCol w="3868604"/>
                <a:gridCol w="4406526"/>
                <a:gridCol w="3501644"/>
              </a:tblGrid>
              <a:tr h="753485">
                <a:tc>
                  <a:txBody>
                    <a:bodyPr anchor="t" rtlCol="false"/>
                    <a:lstStyle/>
                    <a:p>
                      <a:pPr algn="l">
                        <a:lnSpc>
                          <a:spcPts val="2520"/>
                        </a:lnSpc>
                        <a:defRPr/>
                      </a:pPr>
                      <a:r>
                        <a:rPr lang="en-US" sz="1800">
                          <a:solidFill>
                            <a:srgbClr val="FFFFFF"/>
                          </a:solidFill>
                          <a:latin typeface="Montserrat Bold"/>
                        </a:rPr>
                        <a:t>References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Main Topic</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Method Used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Findings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c>
                  <a:txBody>
                    <a:bodyPr anchor="t" rtlCol="false"/>
                    <a:lstStyle/>
                    <a:p>
                      <a:pPr algn="l">
                        <a:lnSpc>
                          <a:spcPts val="2520"/>
                        </a:lnSpc>
                        <a:defRPr/>
                      </a:pPr>
                      <a:r>
                        <a:rPr lang="en-US" sz="1800">
                          <a:solidFill>
                            <a:srgbClr val="FFFFFF"/>
                          </a:solidFill>
                          <a:latin typeface="Montserrat Bold"/>
                        </a:rPr>
                        <a:t>Limitations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091D5"/>
                    </a:solidFill>
                  </a:tcPr>
                </a:tc>
              </a:tr>
              <a:tr h="2327220">
                <a:tc>
                  <a:txBody>
                    <a:bodyPr anchor="t" rtlCol="false"/>
                    <a:lstStyle/>
                    <a:p>
                      <a:pPr algn="l">
                        <a:lnSpc>
                          <a:spcPts val="2520"/>
                        </a:lnSpc>
                        <a:defRPr/>
                      </a:pPr>
                      <a:r>
                        <a:rPr lang="en-US" sz="1800">
                          <a:solidFill>
                            <a:srgbClr val="000000"/>
                          </a:solidFill>
                          <a:latin typeface="Montserrat"/>
                        </a:rPr>
                        <a:t>Nafea et al. (2019)</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Learning object recommendation tool </a:t>
                      </a:r>
                      <a:r>
                        <a:rPr lang="en-US" sz="1800">
                          <a:solidFill>
                            <a:srgbClr val="000000"/>
                          </a:solidFill>
                          <a:latin typeface="Montserrat Bold"/>
                        </a:rPr>
                        <a:t>based on learning style</a:t>
                      </a:r>
                      <a:r>
                        <a:rPr lang="en-US" sz="1800">
                          <a:solidFill>
                            <a:srgbClr val="000000"/>
                          </a:solidFill>
                          <a:latin typeface="Montserrat"/>
                        </a:rPr>
                        <a:t> and learning objects ratings.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Collaborative Filtering (CF)</a:t>
                      </a:r>
                      <a:endParaRPr lang="en-US" sz="1100"/>
                    </a:p>
                    <a:p>
                      <a:pPr marL="388620" indent="-194310" lvl="1">
                        <a:lnSpc>
                          <a:spcPts val="2520"/>
                        </a:lnSpc>
                        <a:buFont typeface="Arial"/>
                        <a:buChar char="•"/>
                      </a:pPr>
                      <a:r>
                        <a:rPr lang="en-US" sz="1800">
                          <a:solidFill>
                            <a:srgbClr val="000000"/>
                          </a:solidFill>
                          <a:latin typeface="Montserrat"/>
                        </a:rPr>
                        <a:t>Content-Based Filtering (CBF)</a:t>
                      </a:r>
                    </a:p>
                    <a:p>
                      <a:pPr marL="388620" indent="-194310" lvl="1">
                        <a:lnSpc>
                          <a:spcPts val="2520"/>
                        </a:lnSpc>
                        <a:buFont typeface="Arial"/>
                        <a:buChar char="•"/>
                      </a:pPr>
                      <a:r>
                        <a:rPr lang="en-US" sz="1800">
                          <a:solidFill>
                            <a:srgbClr val="000000"/>
                          </a:solidFill>
                          <a:latin typeface="Montserrat"/>
                        </a:rPr>
                        <a:t>Hybrid filtering (HF)</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Hybrid filtering is the best approach</a:t>
                      </a:r>
                      <a:endParaRPr lang="en-US" sz="1100"/>
                    </a:p>
                    <a:p>
                      <a:pPr marL="388620" indent="-194310" lvl="1">
                        <a:lnSpc>
                          <a:spcPts val="2520"/>
                        </a:lnSpc>
                        <a:buFont typeface="Arial"/>
                        <a:buChar char="•"/>
                      </a:pPr>
                      <a:r>
                        <a:rPr lang="en-US" sz="1800">
                          <a:solidFill>
                            <a:srgbClr val="000000"/>
                          </a:solidFill>
                          <a:latin typeface="Montserrat"/>
                        </a:rPr>
                        <a:t>Majority (95%) of the students were satisfied with the LO recommendations from the HF algorithm</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Bold"/>
                        </a:rPr>
                        <a:t>Further experiments needed</a:t>
                      </a:r>
                      <a:r>
                        <a:rPr lang="en-US" sz="1800">
                          <a:solidFill>
                            <a:srgbClr val="000000"/>
                          </a:solidFill>
                          <a:latin typeface="Montserrat"/>
                        </a:rPr>
                        <a:t> using different personalisation strategies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012473">
                <a:tc>
                  <a:txBody>
                    <a:bodyPr anchor="t" rtlCol="false"/>
                    <a:lstStyle/>
                    <a:p>
                      <a:pPr algn="l">
                        <a:lnSpc>
                          <a:spcPts val="2520"/>
                        </a:lnSpc>
                        <a:defRPr/>
                      </a:pPr>
                      <a:r>
                        <a:rPr lang="en-US" sz="1800">
                          <a:solidFill>
                            <a:srgbClr val="000000"/>
                          </a:solidFill>
                          <a:latin typeface="Montserrat"/>
                        </a:rPr>
                        <a:t>Syed et al. (2017)</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Personalised learning object recommendation system architecture </a:t>
                      </a:r>
                      <a:r>
                        <a:rPr lang="en-US" sz="1800">
                          <a:solidFill>
                            <a:srgbClr val="000000"/>
                          </a:solidFill>
                          <a:latin typeface="Montserrat Bold"/>
                        </a:rPr>
                        <a:t>based on learning object preferences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Hybrid filtering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Suggested </a:t>
                      </a:r>
                      <a:r>
                        <a:rPr lang="en-US" sz="1800">
                          <a:solidFill>
                            <a:srgbClr val="000000"/>
                          </a:solidFill>
                          <a:latin typeface="Montserrat Bold"/>
                        </a:rPr>
                        <a:t>technical measures for evaluating</a:t>
                      </a:r>
                      <a:r>
                        <a:rPr lang="en-US" sz="1800">
                          <a:solidFill>
                            <a:srgbClr val="000000"/>
                          </a:solidFill>
                          <a:latin typeface="Montserrat"/>
                        </a:rPr>
                        <a:t> recommendation systems, such as </a:t>
                      </a:r>
                      <a:r>
                        <a:rPr lang="en-US" sz="1800">
                          <a:solidFill>
                            <a:srgbClr val="000000"/>
                          </a:solidFill>
                          <a:latin typeface="Montserrat Bold"/>
                        </a:rPr>
                        <a:t>accuracy </a:t>
                      </a:r>
                      <a:r>
                        <a:rPr lang="en-US" sz="1800">
                          <a:solidFill>
                            <a:srgbClr val="000000"/>
                          </a:solidFill>
                          <a:latin typeface="Montserrat"/>
                        </a:rPr>
                        <a:t>and performance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Bold"/>
                        </a:rPr>
                        <a:t>Did not</a:t>
                      </a:r>
                      <a:r>
                        <a:rPr lang="en-US" sz="1800">
                          <a:solidFill>
                            <a:srgbClr val="000000"/>
                          </a:solidFill>
                          <a:latin typeface="Montserrat Bold"/>
                        </a:rPr>
                        <a:t> train or evaluate any model </a:t>
                      </a:r>
                      <a:endParaRPr lang="en-US" sz="1100"/>
                    </a:p>
                    <a:p>
                      <a:pPr marL="388620" indent="-194310" lvl="1">
                        <a:lnSpc>
                          <a:spcPts val="2520"/>
                        </a:lnSpc>
                        <a:buFont typeface="Arial"/>
                        <a:buChar char="•"/>
                      </a:pPr>
                      <a:r>
                        <a:rPr lang="en-US" sz="1800">
                          <a:solidFill>
                            <a:srgbClr val="000000"/>
                          </a:solidFill>
                          <a:latin typeface="Montserrat"/>
                        </a:rPr>
                        <a:t>Did not consider the aspect of learning styles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012473">
                <a:tc>
                  <a:txBody>
                    <a:bodyPr anchor="t" rtlCol="false"/>
                    <a:lstStyle/>
                    <a:p>
                      <a:pPr algn="l">
                        <a:lnSpc>
                          <a:spcPts val="2520"/>
                        </a:lnSpc>
                        <a:defRPr/>
                      </a:pPr>
                      <a:r>
                        <a:rPr lang="en-US" sz="1800">
                          <a:solidFill>
                            <a:srgbClr val="000000"/>
                          </a:solidFill>
                          <a:latin typeface="Montserrat"/>
                        </a:rPr>
                        <a:t>Imran </a:t>
                      </a:r>
                      <a:r>
                        <a:rPr lang="en-US" sz="1800">
                          <a:solidFill>
                            <a:srgbClr val="000000"/>
                          </a:solidFill>
                          <a:latin typeface="Montserrat"/>
                        </a:rPr>
                        <a:t>and Abdullah (2010)</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Learning object recommendation tool </a:t>
                      </a:r>
                      <a:r>
                        <a:rPr lang="en-US" sz="1800">
                          <a:solidFill>
                            <a:srgbClr val="000000"/>
                          </a:solidFill>
                          <a:latin typeface="Montserrat Bold"/>
                        </a:rPr>
                        <a:t>based on outstanding learners’ ratings on the learning objects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Content-based filtering (CBF)</a:t>
                      </a:r>
                      <a:endParaRPr lang="en-US" sz="1100"/>
                    </a:p>
                    <a:p>
                      <a:pPr marL="388620" indent="-194310" lvl="1">
                        <a:lnSpc>
                          <a:spcPts val="2520"/>
                        </a:lnSpc>
                        <a:buFont typeface="Arial"/>
                        <a:buChar char="•"/>
                      </a:pPr>
                      <a:r>
                        <a:rPr lang="en-US" sz="1800">
                          <a:solidFill>
                            <a:srgbClr val="000000"/>
                          </a:solidFill>
                          <a:latin typeface="Montserrat"/>
                        </a:rPr>
                        <a:t>Peer-review mechanism</a:t>
                      </a:r>
                    </a:p>
                    <a:p>
                      <a:pPr marL="388620" indent="-194310" lvl="1">
                        <a:lnSpc>
                          <a:spcPts val="2520"/>
                        </a:lnSpc>
                        <a:buFont typeface="Arial"/>
                        <a:buChar char="•"/>
                      </a:pPr>
                      <a:r>
                        <a:rPr lang="en-US" sz="1800">
                          <a:solidFill>
                            <a:srgbClr val="000000"/>
                          </a:solidFill>
                          <a:latin typeface="Montserrat"/>
                        </a:rPr>
                        <a:t>SVM to calculate objects similarities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a:rPr>
                        <a:t>Proposed system has </a:t>
                      </a:r>
                      <a:r>
                        <a:rPr lang="en-US" sz="1800">
                          <a:solidFill>
                            <a:srgbClr val="000000"/>
                          </a:solidFill>
                          <a:latin typeface="Montserrat Bold"/>
                        </a:rPr>
                        <a:t>better precision</a:t>
                      </a:r>
                      <a:r>
                        <a:rPr lang="en-US" sz="1800">
                          <a:solidFill>
                            <a:srgbClr val="000000"/>
                          </a:solidFill>
                          <a:latin typeface="Montserrat"/>
                        </a:rPr>
                        <a:t> as compared to an e-learning with the usual content-based recommender system</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0" indent="-194310" lvl="1">
                        <a:lnSpc>
                          <a:spcPts val="2520"/>
                        </a:lnSpc>
                        <a:buFont typeface="Arial"/>
                        <a:buChar char="•"/>
                        <a:defRPr/>
                      </a:pPr>
                      <a:r>
                        <a:rPr lang="en-US" sz="1800">
                          <a:solidFill>
                            <a:srgbClr val="000000"/>
                          </a:solidFill>
                          <a:latin typeface="Montserrat Bold"/>
                        </a:rPr>
                        <a:t>Does not reflect all learners' preferences</a:t>
                      </a:r>
                      <a:r>
                        <a:rPr lang="en-US" sz="1800">
                          <a:solidFill>
                            <a:srgbClr val="000000"/>
                          </a:solidFill>
                          <a:latin typeface="Montserrat"/>
                        </a:rPr>
                        <a:t> accurately.</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6873873" y="722017"/>
            <a:ext cx="385427" cy="306683"/>
          </a:xfrm>
          <a:prstGeom prst="rect">
            <a:avLst/>
          </a:prstGeom>
        </p:spPr>
        <p:txBody>
          <a:bodyPr anchor="t" rtlCol="false" tIns="0" lIns="0" bIns="0" rIns="0">
            <a:spAutoFit/>
          </a:bodyPr>
          <a:lstStyle/>
          <a:p>
            <a:pPr algn="r">
              <a:lnSpc>
                <a:spcPts val="2520"/>
              </a:lnSpc>
            </a:pPr>
            <a:r>
              <a:rPr lang="en-US" sz="1800" spc="89">
                <a:solidFill>
                  <a:srgbClr val="191919"/>
                </a:solidFill>
                <a:latin typeface="Montserrat"/>
              </a:rPr>
              <a:t>09</a:t>
            </a:r>
          </a:p>
        </p:txBody>
      </p:sp>
      <p:grpSp>
        <p:nvGrpSpPr>
          <p:cNvPr name="Group 4" id="4"/>
          <p:cNvGrpSpPr/>
          <p:nvPr/>
        </p:nvGrpSpPr>
        <p:grpSpPr>
          <a:xfrm rot="0">
            <a:off x="1028700" y="1658733"/>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EA6A47"/>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37322" y="952500"/>
            <a:ext cx="10894780" cy="622847"/>
          </a:xfrm>
          <a:prstGeom prst="rect">
            <a:avLst/>
          </a:prstGeom>
        </p:spPr>
        <p:txBody>
          <a:bodyPr anchor="t" rtlCol="false" tIns="0" lIns="0" bIns="0" rIns="0">
            <a:spAutoFit/>
          </a:bodyPr>
          <a:lstStyle/>
          <a:p>
            <a:pPr algn="just">
              <a:lnSpc>
                <a:spcPts val="5040"/>
              </a:lnSpc>
            </a:pPr>
            <a:r>
              <a:rPr lang="en-US" sz="3600">
                <a:solidFill>
                  <a:srgbClr val="101010"/>
                </a:solidFill>
                <a:latin typeface="Montserrat Classic Bold"/>
              </a:rPr>
              <a:t>Problem Statement: Literature Analysis 2</a:t>
            </a:r>
          </a:p>
        </p:txBody>
      </p:sp>
      <p:sp>
        <p:nvSpPr>
          <p:cNvPr name="TextBox 8" id="8"/>
          <p:cNvSpPr txBox="true"/>
          <p:nvPr/>
        </p:nvSpPr>
        <p:spPr>
          <a:xfrm rot="0">
            <a:off x="1037322" y="2119394"/>
            <a:ext cx="16230600" cy="395481"/>
          </a:xfrm>
          <a:prstGeom prst="rect">
            <a:avLst/>
          </a:prstGeom>
        </p:spPr>
        <p:txBody>
          <a:bodyPr anchor="t" rtlCol="false" tIns="0" lIns="0" bIns="0" rIns="0">
            <a:spAutoFit/>
          </a:bodyPr>
          <a:lstStyle/>
          <a:p>
            <a:pPr algn="just">
              <a:lnSpc>
                <a:spcPts val="3434"/>
              </a:lnSpc>
            </a:pPr>
            <a:r>
              <a:rPr lang="en-US" sz="2020">
                <a:solidFill>
                  <a:srgbClr val="101010"/>
                </a:solidFill>
                <a:latin typeface="Montserrat Bold"/>
              </a:rPr>
              <a:t>b. Learning objects recommendation systems</a:t>
            </a:r>
          </a:p>
        </p:txBody>
      </p:sp>
      <p:sp>
        <p:nvSpPr>
          <p:cNvPr name="TextBox 9" id="9"/>
          <p:cNvSpPr txBox="true"/>
          <p:nvPr/>
        </p:nvSpPr>
        <p:spPr>
          <a:xfrm rot="0">
            <a:off x="251794" y="9849125"/>
            <a:ext cx="17801656" cy="273006"/>
          </a:xfrm>
          <a:prstGeom prst="rect">
            <a:avLst/>
          </a:prstGeom>
        </p:spPr>
        <p:txBody>
          <a:bodyPr anchor="t" rtlCol="false" tIns="0" lIns="0" bIns="0" rIns="0">
            <a:spAutoFit/>
          </a:bodyPr>
          <a:lstStyle/>
          <a:p>
            <a:pPr algn="ctr">
              <a:lnSpc>
                <a:spcPts val="2379"/>
              </a:lnSpc>
            </a:pPr>
            <a:r>
              <a:rPr lang="en-US" sz="1399">
                <a:solidFill>
                  <a:srgbClr val="101010"/>
                </a:solidFill>
                <a:latin typeface="Montserrat"/>
              </a:rPr>
              <a:t>Table 2: Journal references - 2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DAF2j9T_5Wo</dc:identifier>
  <dcterms:modified xsi:type="dcterms:W3CDTF">2011-08-01T06:04:30Z</dcterms:modified>
  <cp:revision>1</cp:revision>
  <dc:title>DSP - Final Presentation</dc:title>
</cp:coreProperties>
</file>